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3"/>
  </p:sldMasterIdLst>
  <p:notesMasterIdLst>
    <p:notesMasterId r:id="rId79"/>
  </p:notesMasterIdLst>
  <p:sldIdLst>
    <p:sldId id="256" r:id="rId4"/>
    <p:sldId id="365" r:id="rId5"/>
    <p:sldId id="257" r:id="rId6"/>
    <p:sldId id="367" r:id="rId7"/>
    <p:sldId id="274" r:id="rId8"/>
    <p:sldId id="288" r:id="rId9"/>
    <p:sldId id="275" r:id="rId10"/>
    <p:sldId id="411" r:id="rId11"/>
    <p:sldId id="276" r:id="rId12"/>
    <p:sldId id="368" r:id="rId13"/>
    <p:sldId id="272" r:id="rId14"/>
    <p:sldId id="278" r:id="rId15"/>
    <p:sldId id="280" r:id="rId16"/>
    <p:sldId id="366" r:id="rId17"/>
    <p:sldId id="407" r:id="rId18"/>
    <p:sldId id="295" r:id="rId19"/>
    <p:sldId id="270" r:id="rId20"/>
    <p:sldId id="380" r:id="rId21"/>
    <p:sldId id="401" r:id="rId22"/>
    <p:sldId id="409" r:id="rId23"/>
    <p:sldId id="410" r:id="rId24"/>
    <p:sldId id="406" r:id="rId25"/>
    <p:sldId id="309" r:id="rId26"/>
    <p:sldId id="311" r:id="rId27"/>
    <p:sldId id="314" r:id="rId28"/>
    <p:sldId id="316" r:id="rId29"/>
    <p:sldId id="369" r:id="rId30"/>
    <p:sldId id="373" r:id="rId31"/>
    <p:sldId id="374" r:id="rId32"/>
    <p:sldId id="318" r:id="rId33"/>
    <p:sldId id="319" r:id="rId34"/>
    <p:sldId id="322" r:id="rId35"/>
    <p:sldId id="328" r:id="rId36"/>
    <p:sldId id="329" r:id="rId37"/>
    <p:sldId id="330" r:id="rId38"/>
    <p:sldId id="332" r:id="rId39"/>
    <p:sldId id="335" r:id="rId40"/>
    <p:sldId id="317" r:id="rId41"/>
    <p:sldId id="320" r:id="rId42"/>
    <p:sldId id="388" r:id="rId43"/>
    <p:sldId id="267" r:id="rId44"/>
    <p:sldId id="268" r:id="rId45"/>
    <p:sldId id="269" r:id="rId46"/>
    <p:sldId id="266" r:id="rId47"/>
    <p:sldId id="341" r:id="rId48"/>
    <p:sldId id="350" r:id="rId49"/>
    <p:sldId id="351" r:id="rId50"/>
    <p:sldId id="352" r:id="rId51"/>
    <p:sldId id="353" r:id="rId52"/>
    <p:sldId id="354" r:id="rId53"/>
    <p:sldId id="355" r:id="rId54"/>
    <p:sldId id="356" r:id="rId55"/>
    <p:sldId id="363" r:id="rId56"/>
    <p:sldId id="357" r:id="rId57"/>
    <p:sldId id="360" r:id="rId58"/>
    <p:sldId id="362" r:id="rId59"/>
    <p:sldId id="386" r:id="rId60"/>
    <p:sldId id="385" r:id="rId61"/>
    <p:sldId id="383" r:id="rId62"/>
    <p:sldId id="260" r:id="rId63"/>
    <p:sldId id="259" r:id="rId64"/>
    <p:sldId id="384" r:id="rId65"/>
    <p:sldId id="261" r:id="rId66"/>
    <p:sldId id="347" r:id="rId67"/>
    <p:sldId id="389" r:id="rId68"/>
    <p:sldId id="398" r:id="rId69"/>
    <p:sldId id="392" r:id="rId70"/>
    <p:sldId id="393" r:id="rId71"/>
    <p:sldId id="408" r:id="rId72"/>
    <p:sldId id="395" r:id="rId73"/>
    <p:sldId id="396" r:id="rId74"/>
    <p:sldId id="397" r:id="rId75"/>
    <p:sldId id="287" r:id="rId76"/>
    <p:sldId id="387" r:id="rId77"/>
    <p:sldId id="399" r:id="rId78"/>
  </p:sldIdLst>
  <p:sldSz cx="12192000" cy="6858000"/>
  <p:notesSz cx="6889750" cy="10021888"/>
  <p:defaultTextStyle>
    <a:defPPr>
      <a:defRPr lang="en-US"/>
    </a:defPPr>
    <a:lvl1pPr algn="l" defTabSz="457200" rtl="0" eaLnBrk="0" fontAlgn="base" hangingPunct="0">
      <a:spcBef>
        <a:spcPct val="0"/>
      </a:spcBef>
      <a:spcAft>
        <a:spcPct val="0"/>
      </a:spcAft>
      <a:defRPr kern="1200">
        <a:solidFill>
          <a:schemeClr val="tx1"/>
        </a:solidFill>
        <a:latin typeface="Rockwell" panose="02060603020205020403"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Rockwell" panose="02060603020205020403"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Rockwell" panose="02060603020205020403"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Rockwell" panose="02060603020205020403"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Rockwell" panose="02060603020205020403" pitchFamily="18" charset="0"/>
        <a:ea typeface="+mn-ea"/>
        <a:cs typeface="+mn-cs"/>
      </a:defRPr>
    </a:lvl5pPr>
    <a:lvl6pPr marL="2286000" algn="l" defTabSz="914400" rtl="0" eaLnBrk="1" latinLnBrk="0" hangingPunct="1">
      <a:defRPr kern="1200">
        <a:solidFill>
          <a:schemeClr val="tx1"/>
        </a:solidFill>
        <a:latin typeface="Rockwell" panose="02060603020205020403" pitchFamily="18" charset="0"/>
        <a:ea typeface="+mn-ea"/>
        <a:cs typeface="+mn-cs"/>
      </a:defRPr>
    </a:lvl6pPr>
    <a:lvl7pPr marL="2743200" algn="l" defTabSz="914400" rtl="0" eaLnBrk="1" latinLnBrk="0" hangingPunct="1">
      <a:defRPr kern="1200">
        <a:solidFill>
          <a:schemeClr val="tx1"/>
        </a:solidFill>
        <a:latin typeface="Rockwell" panose="02060603020205020403" pitchFamily="18" charset="0"/>
        <a:ea typeface="+mn-ea"/>
        <a:cs typeface="+mn-cs"/>
      </a:defRPr>
    </a:lvl7pPr>
    <a:lvl8pPr marL="3200400" algn="l" defTabSz="914400" rtl="0" eaLnBrk="1" latinLnBrk="0" hangingPunct="1">
      <a:defRPr kern="1200">
        <a:solidFill>
          <a:schemeClr val="tx1"/>
        </a:solidFill>
        <a:latin typeface="Rockwell" panose="02060603020205020403" pitchFamily="18" charset="0"/>
        <a:ea typeface="+mn-ea"/>
        <a:cs typeface="+mn-cs"/>
      </a:defRPr>
    </a:lvl8pPr>
    <a:lvl9pPr marL="3657600" algn="l" defTabSz="914400" rtl="0" eaLnBrk="1" latinLnBrk="0" hangingPunct="1">
      <a:defRPr kern="1200">
        <a:solidFill>
          <a:schemeClr val="tx1"/>
        </a:solidFill>
        <a:latin typeface="Rockwell" panose="02060603020205020403" pitchFamily="18"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99" autoAdjust="0"/>
    <p:restoredTop sz="94660"/>
  </p:normalViewPr>
  <p:slideViewPr>
    <p:cSldViewPr snapToGrid="0">
      <p:cViewPr varScale="1">
        <p:scale>
          <a:sx n="98" d="100"/>
          <a:sy n="98" d="100"/>
        </p:scale>
        <p:origin x="106"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presProps" Target="presProps.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customXml" Target="../customXml/item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First Year 2023-24 Parents Survey (114 Returned)</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055-478B-B7BB-2F86E1B92F9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055-478B-B7BB-2F86E1B92F92}"/>
              </c:ext>
            </c:extLst>
          </c:dPt>
          <c:cat>
            <c:strRef>
              <c:f>Sheet1!$A$2:$A$3</c:f>
              <c:strCache>
                <c:ptCount val="2"/>
                <c:pt idx="0">
                  <c:v>Yes (99)</c:v>
                </c:pt>
                <c:pt idx="1">
                  <c:v>No (15)</c:v>
                </c:pt>
              </c:strCache>
            </c:strRef>
          </c:cat>
          <c:val>
            <c:numRef>
              <c:f>Sheet1!$B$2:$B$3</c:f>
              <c:numCache>
                <c:formatCode>0%</c:formatCode>
                <c:ptCount val="2"/>
                <c:pt idx="0">
                  <c:v>0.87</c:v>
                </c:pt>
                <c:pt idx="1">
                  <c:v>0.12</c:v>
                </c:pt>
              </c:numCache>
            </c:numRef>
          </c:val>
          <c:extLst>
            <c:ext xmlns:c16="http://schemas.microsoft.com/office/drawing/2014/chart" uri="{C3380CC4-5D6E-409C-BE32-E72D297353CC}">
              <c16:uniqueId val="{00000000-19CD-48A0-8DDF-72A3ABD39E84}"/>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8F4F069-CA10-4E54-9CE3-C0E35BE3F801}"/>
              </a:ext>
            </a:extLst>
          </p:cNvPr>
          <p:cNvSpPr>
            <a:spLocks noGrp="1"/>
          </p:cNvSpPr>
          <p:nvPr>
            <p:ph type="hdr" sz="quarter"/>
          </p:nvPr>
        </p:nvSpPr>
        <p:spPr>
          <a:xfrm>
            <a:off x="1" y="1"/>
            <a:ext cx="2986182" cy="503148"/>
          </a:xfrm>
          <a:prstGeom prst="rect">
            <a:avLst/>
          </a:prstGeom>
        </p:spPr>
        <p:txBody>
          <a:bodyPr vert="horz" lIns="93177" tIns="46589" rIns="93177" bIns="46589" rtlCol="0"/>
          <a:lstStyle>
            <a:lvl1pPr algn="l" eaLnBrk="1" fontAlgn="auto" hangingPunct="1">
              <a:spcBef>
                <a:spcPts val="0"/>
              </a:spcBef>
              <a:spcAft>
                <a:spcPts val="0"/>
              </a:spcAft>
              <a:defRPr sz="1200">
                <a:latin typeface="+mn-lt"/>
              </a:defRPr>
            </a:lvl1pPr>
          </a:lstStyle>
          <a:p>
            <a:pPr>
              <a:defRPr/>
            </a:pPr>
            <a:endParaRPr lang="en-IE"/>
          </a:p>
        </p:txBody>
      </p:sp>
      <p:sp>
        <p:nvSpPr>
          <p:cNvPr id="3" name="Date Placeholder 2">
            <a:extLst>
              <a:ext uri="{FF2B5EF4-FFF2-40B4-BE49-F238E27FC236}">
                <a16:creationId xmlns:a16="http://schemas.microsoft.com/office/drawing/2014/main" id="{B7121D63-551C-4C50-B2E7-ECA4CF1D660A}"/>
              </a:ext>
            </a:extLst>
          </p:cNvPr>
          <p:cNvSpPr>
            <a:spLocks noGrp="1"/>
          </p:cNvSpPr>
          <p:nvPr>
            <p:ph type="dt" idx="1"/>
          </p:nvPr>
        </p:nvSpPr>
        <p:spPr>
          <a:xfrm>
            <a:off x="3902009" y="1"/>
            <a:ext cx="2986182" cy="503148"/>
          </a:xfrm>
          <a:prstGeom prst="rect">
            <a:avLst/>
          </a:prstGeom>
        </p:spPr>
        <p:txBody>
          <a:bodyPr vert="horz" lIns="93177" tIns="46589" rIns="93177" bIns="46589" rtlCol="0"/>
          <a:lstStyle>
            <a:lvl1pPr algn="r" eaLnBrk="1" fontAlgn="auto" hangingPunct="1">
              <a:spcBef>
                <a:spcPts val="0"/>
              </a:spcBef>
              <a:spcAft>
                <a:spcPts val="0"/>
              </a:spcAft>
              <a:defRPr sz="1200">
                <a:latin typeface="+mn-lt"/>
              </a:defRPr>
            </a:lvl1pPr>
          </a:lstStyle>
          <a:p>
            <a:pPr>
              <a:defRPr/>
            </a:pPr>
            <a:fld id="{F610D9FF-94FA-4F8E-B269-A01871563364}" type="datetimeFigureOut">
              <a:rPr lang="en-IE"/>
              <a:pPr>
                <a:defRPr/>
              </a:pPr>
              <a:t>13/03/2023</a:t>
            </a:fld>
            <a:endParaRPr lang="en-IE"/>
          </a:p>
        </p:txBody>
      </p:sp>
      <p:sp>
        <p:nvSpPr>
          <p:cNvPr id="4" name="Slide Image Placeholder 3">
            <a:extLst>
              <a:ext uri="{FF2B5EF4-FFF2-40B4-BE49-F238E27FC236}">
                <a16:creationId xmlns:a16="http://schemas.microsoft.com/office/drawing/2014/main" id="{162D7DB2-80AA-4B94-ADA1-ECE7416EBE72}"/>
              </a:ext>
            </a:extLst>
          </p:cNvPr>
          <p:cNvSpPr>
            <a:spLocks noGrp="1" noRot="1" noChangeAspect="1"/>
          </p:cNvSpPr>
          <p:nvPr>
            <p:ph type="sldImg" idx="2"/>
          </p:nvPr>
        </p:nvSpPr>
        <p:spPr>
          <a:xfrm>
            <a:off x="439738" y="1252538"/>
            <a:ext cx="6010275" cy="3381375"/>
          </a:xfrm>
          <a:prstGeom prst="rect">
            <a:avLst/>
          </a:prstGeom>
          <a:noFill/>
          <a:ln w="12700">
            <a:solidFill>
              <a:prstClr val="black"/>
            </a:solidFill>
          </a:ln>
        </p:spPr>
        <p:txBody>
          <a:bodyPr vert="horz" lIns="93177" tIns="46589" rIns="93177" bIns="46589" rtlCol="0" anchor="ctr"/>
          <a:lstStyle/>
          <a:p>
            <a:pPr lvl="0"/>
            <a:endParaRPr lang="en-IE" noProof="0"/>
          </a:p>
        </p:txBody>
      </p:sp>
      <p:sp>
        <p:nvSpPr>
          <p:cNvPr id="5" name="Notes Placeholder 4">
            <a:extLst>
              <a:ext uri="{FF2B5EF4-FFF2-40B4-BE49-F238E27FC236}">
                <a16:creationId xmlns:a16="http://schemas.microsoft.com/office/drawing/2014/main" id="{260E0F12-FAAB-48AB-A586-942DF453961C}"/>
              </a:ext>
            </a:extLst>
          </p:cNvPr>
          <p:cNvSpPr>
            <a:spLocks noGrp="1"/>
          </p:cNvSpPr>
          <p:nvPr>
            <p:ph type="body" sz="quarter" idx="3"/>
          </p:nvPr>
        </p:nvSpPr>
        <p:spPr>
          <a:xfrm>
            <a:off x="689599" y="4822692"/>
            <a:ext cx="5510552" cy="3946461"/>
          </a:xfrm>
          <a:prstGeom prst="rect">
            <a:avLst/>
          </a:prstGeom>
        </p:spPr>
        <p:txBody>
          <a:bodyPr vert="horz" lIns="93177" tIns="46589" rIns="93177" bIns="46589"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IE" noProof="0"/>
          </a:p>
        </p:txBody>
      </p:sp>
      <p:sp>
        <p:nvSpPr>
          <p:cNvPr id="6" name="Footer Placeholder 5">
            <a:extLst>
              <a:ext uri="{FF2B5EF4-FFF2-40B4-BE49-F238E27FC236}">
                <a16:creationId xmlns:a16="http://schemas.microsoft.com/office/drawing/2014/main" id="{665D4E66-5624-46BC-B3CC-34BCF3C0E02C}"/>
              </a:ext>
            </a:extLst>
          </p:cNvPr>
          <p:cNvSpPr>
            <a:spLocks noGrp="1"/>
          </p:cNvSpPr>
          <p:nvPr>
            <p:ph type="ftr" sz="quarter" idx="4"/>
          </p:nvPr>
        </p:nvSpPr>
        <p:spPr>
          <a:xfrm>
            <a:off x="1" y="9518741"/>
            <a:ext cx="2986182" cy="503148"/>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defRPr>
            </a:lvl1pPr>
          </a:lstStyle>
          <a:p>
            <a:pPr>
              <a:defRPr/>
            </a:pPr>
            <a:endParaRPr lang="en-IE"/>
          </a:p>
        </p:txBody>
      </p:sp>
      <p:sp>
        <p:nvSpPr>
          <p:cNvPr id="7" name="Slide Number Placeholder 6">
            <a:extLst>
              <a:ext uri="{FF2B5EF4-FFF2-40B4-BE49-F238E27FC236}">
                <a16:creationId xmlns:a16="http://schemas.microsoft.com/office/drawing/2014/main" id="{97C3414F-E594-4BB6-904A-8F74FD8B9FE1}"/>
              </a:ext>
            </a:extLst>
          </p:cNvPr>
          <p:cNvSpPr>
            <a:spLocks noGrp="1"/>
          </p:cNvSpPr>
          <p:nvPr>
            <p:ph type="sldNum" sz="quarter" idx="5"/>
          </p:nvPr>
        </p:nvSpPr>
        <p:spPr>
          <a:xfrm>
            <a:off x="3902009" y="9518741"/>
            <a:ext cx="2986182" cy="503148"/>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atin typeface="Calibri" panose="020F0502020204030204" pitchFamily="34" charset="0"/>
              </a:defRPr>
            </a:lvl1pPr>
          </a:lstStyle>
          <a:p>
            <a:fld id="{3B3FB536-CF48-4F54-B5FF-289CC59610B2}" type="slidenum">
              <a:rPr lang="en-IE" altLang="en-US"/>
              <a:pPr/>
              <a:t>‹#›</a:t>
            </a:fld>
            <a:endParaRPr lang="en-IE"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7A36503F-0053-E5BF-2192-514957AC9CA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38BCB319-088E-F03D-91EB-414AFB462D3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numCol="1" anchor="t" anchorCtr="0" compatLnSpc="1">
            <a:prstTxWarp prst="textNoShape">
              <a:avLst/>
            </a:prstTxWarp>
          </a:bodyPr>
          <a:lstStyle/>
          <a:p>
            <a:endParaRPr lang="en-IE" altLang="en-US"/>
          </a:p>
        </p:txBody>
      </p:sp>
      <p:sp>
        <p:nvSpPr>
          <p:cNvPr id="14340" name="Slide Number Placeholder 3">
            <a:extLst>
              <a:ext uri="{FF2B5EF4-FFF2-40B4-BE49-F238E27FC236}">
                <a16:creationId xmlns:a16="http://schemas.microsoft.com/office/drawing/2014/main" id="{8ECB83FB-8DB4-09E9-F8F0-E1608909856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a:solidFill>
                  <a:schemeClr val="tx1"/>
                </a:solidFill>
                <a:latin typeface="Rockwell" panose="02060603020205020403" pitchFamily="18" charset="0"/>
              </a:defRPr>
            </a:lvl1pPr>
            <a:lvl2pPr marL="757238" indent="-290513">
              <a:defRPr>
                <a:solidFill>
                  <a:schemeClr val="tx1"/>
                </a:solidFill>
                <a:latin typeface="Rockwell" panose="02060603020205020403" pitchFamily="18" charset="0"/>
              </a:defRPr>
            </a:lvl2pPr>
            <a:lvl3pPr marL="1166813" indent="-231775">
              <a:defRPr>
                <a:solidFill>
                  <a:schemeClr val="tx1"/>
                </a:solidFill>
                <a:latin typeface="Rockwell" panose="02060603020205020403" pitchFamily="18" charset="0"/>
              </a:defRPr>
            </a:lvl3pPr>
            <a:lvl4pPr marL="1633538" indent="-231775">
              <a:defRPr>
                <a:solidFill>
                  <a:schemeClr val="tx1"/>
                </a:solidFill>
                <a:latin typeface="Rockwell" panose="02060603020205020403" pitchFamily="18" charset="0"/>
              </a:defRPr>
            </a:lvl4pPr>
            <a:lvl5pPr marL="2100263" indent="-231775">
              <a:defRPr>
                <a:solidFill>
                  <a:schemeClr val="tx1"/>
                </a:solidFill>
                <a:latin typeface="Rockwell" panose="02060603020205020403" pitchFamily="18" charset="0"/>
              </a:defRPr>
            </a:lvl5pPr>
            <a:lvl6pPr marL="2557463" indent="-231775" defTabSz="457200" eaLnBrk="0" fontAlgn="base" hangingPunct="0">
              <a:spcBef>
                <a:spcPct val="0"/>
              </a:spcBef>
              <a:spcAft>
                <a:spcPct val="0"/>
              </a:spcAft>
              <a:defRPr>
                <a:solidFill>
                  <a:schemeClr val="tx1"/>
                </a:solidFill>
                <a:latin typeface="Rockwell" panose="02060603020205020403" pitchFamily="18" charset="0"/>
              </a:defRPr>
            </a:lvl6pPr>
            <a:lvl7pPr marL="3014663" indent="-231775" defTabSz="457200" eaLnBrk="0" fontAlgn="base" hangingPunct="0">
              <a:spcBef>
                <a:spcPct val="0"/>
              </a:spcBef>
              <a:spcAft>
                <a:spcPct val="0"/>
              </a:spcAft>
              <a:defRPr>
                <a:solidFill>
                  <a:schemeClr val="tx1"/>
                </a:solidFill>
                <a:latin typeface="Rockwell" panose="02060603020205020403" pitchFamily="18" charset="0"/>
              </a:defRPr>
            </a:lvl7pPr>
            <a:lvl8pPr marL="3471863" indent="-231775" defTabSz="457200" eaLnBrk="0" fontAlgn="base" hangingPunct="0">
              <a:spcBef>
                <a:spcPct val="0"/>
              </a:spcBef>
              <a:spcAft>
                <a:spcPct val="0"/>
              </a:spcAft>
              <a:defRPr>
                <a:solidFill>
                  <a:schemeClr val="tx1"/>
                </a:solidFill>
                <a:latin typeface="Rockwell" panose="02060603020205020403" pitchFamily="18" charset="0"/>
              </a:defRPr>
            </a:lvl8pPr>
            <a:lvl9pPr marL="3929063" indent="-231775" defTabSz="457200" eaLnBrk="0" fontAlgn="base" hangingPunct="0">
              <a:spcBef>
                <a:spcPct val="0"/>
              </a:spcBef>
              <a:spcAft>
                <a:spcPct val="0"/>
              </a:spcAft>
              <a:defRPr>
                <a:solidFill>
                  <a:schemeClr val="tx1"/>
                </a:solidFill>
                <a:latin typeface="Rockwell" panose="02060603020205020403" pitchFamily="18" charset="0"/>
              </a:defRPr>
            </a:lvl9pPr>
          </a:lstStyle>
          <a:p>
            <a:fld id="{EFD6D760-3737-4578-8C8F-E180A9A368D9}" type="slidenum">
              <a:rPr lang="en-US" altLang="en-US">
                <a:latin typeface="Times New Roman" panose="02020603050405020304" pitchFamily="18" charset="0"/>
              </a:rPr>
              <a:pPr/>
              <a:t>7</a:t>
            </a:fld>
            <a:endParaRPr lang="en-US" altLang="en-US">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BADCFF-7442-C150-58E9-B14A9A12A3C6}"/>
              </a:ext>
            </a:extLst>
          </p:cNvPr>
          <p:cNvSpPr/>
          <p:nvPr/>
        </p:nvSpPr>
        <p:spPr>
          <a:xfrm>
            <a:off x="920834" y="1346946"/>
            <a:ext cx="10222992" cy="80683"/>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9B38B5DE-D0D4-D8C8-1FA5-80585A3FE04D}"/>
              </a:ext>
            </a:extLst>
          </p:cNvPr>
          <p:cNvSpPr/>
          <p:nvPr/>
        </p:nvSpPr>
        <p:spPr>
          <a:xfrm>
            <a:off x="920834" y="4299696"/>
            <a:ext cx="10222992" cy="80683"/>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10853DC8-54D4-59EF-9BE4-6D7DA735D430}"/>
              </a:ext>
            </a:extLst>
          </p:cNvPr>
          <p:cNvSpPr/>
          <p:nvPr/>
        </p:nvSpPr>
        <p:spPr>
          <a:xfrm>
            <a:off x="920834" y="1484779"/>
            <a:ext cx="10222992" cy="2743200"/>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12">
            <a:extLst>
              <a:ext uri="{FF2B5EF4-FFF2-40B4-BE49-F238E27FC236}">
                <a16:creationId xmlns:a16="http://schemas.microsoft.com/office/drawing/2014/main" id="{FF5B1FB1-57F2-86C6-FFD8-1BBDFC470D78}"/>
              </a:ext>
            </a:extLst>
          </p:cNvPr>
          <p:cNvGrpSpPr>
            <a:grpSpLocks/>
          </p:cNvGrpSpPr>
          <p:nvPr/>
        </p:nvGrpSpPr>
        <p:grpSpPr bwMode="auto">
          <a:xfrm>
            <a:off x="9648825" y="4068763"/>
            <a:ext cx="1081088" cy="1081087"/>
            <a:chOff x="9685338" y="4460675"/>
            <a:chExt cx="1080904" cy="1080902"/>
          </a:xfrm>
        </p:grpSpPr>
        <p:sp>
          <p:nvSpPr>
            <p:cNvPr id="8" name="Oval 7">
              <a:extLst>
                <a:ext uri="{FF2B5EF4-FFF2-40B4-BE49-F238E27FC236}">
                  <a16:creationId xmlns:a16="http://schemas.microsoft.com/office/drawing/2014/main" id="{DE14F85A-135A-4FF0-8010-A5D3E8047001}"/>
                </a:ext>
              </a:extLst>
            </p:cNvPr>
            <p:cNvSpPr/>
            <p:nvPr/>
          </p:nvSpPr>
          <p:spPr>
            <a:xfrm>
              <a:off x="9685338" y="4460675"/>
              <a:ext cx="1080904" cy="1080902"/>
            </a:xfrm>
            <a:prstGeom prst="ellipse">
              <a:avLst/>
            </a:prstGeom>
            <a:blipFill dpi="0" rotWithShape="1">
              <a:blip r:embed="rId3">
                <a:duotone>
                  <a:schemeClr val="accent1">
                    <a:shade val="45000"/>
                    <a:satMod val="135000"/>
                  </a:schemeClr>
                  <a:prstClr val="white"/>
                </a:duotone>
              </a:blip>
              <a:srcRect/>
              <a:tile tx="0" ty="0" sx="85000" sy="85000" flip="none" algn="tl"/>
            </a:blipFill>
            <a:ln w="25400" cap="flat" cmpd="sng" algn="ctr">
              <a:noFill/>
              <a:prstDash val="solid"/>
            </a:ln>
            <a:effectLst/>
          </p:spPr>
        </p:sp>
        <p:sp>
          <p:nvSpPr>
            <p:cNvPr id="9" name="Oval 8">
              <a:extLst>
                <a:ext uri="{FF2B5EF4-FFF2-40B4-BE49-F238E27FC236}">
                  <a16:creationId xmlns:a16="http://schemas.microsoft.com/office/drawing/2014/main" id="{3DFAA32F-0FD6-76B3-08DD-A85CCCB7E288}"/>
                </a:ext>
              </a:extLst>
            </p:cNvPr>
            <p:cNvSpPr>
              <a:spLocks noChangeArrowheads="1"/>
            </p:cNvSpPr>
            <p:nvPr/>
          </p:nvSpPr>
          <p:spPr bwMode="auto">
            <a:xfrm>
              <a:off x="9793270" y="4568607"/>
              <a:ext cx="865041" cy="865039"/>
            </a:xfrm>
            <a:prstGeom prst="ellipse">
              <a:avLst/>
            </a:prstGeom>
            <a:noFill/>
            <a:ln w="254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defRPr>
              </a:lvl9pPr>
            </a:lstStyle>
            <a:p>
              <a:pPr>
                <a:defRPr/>
              </a:pPr>
              <a:endParaRPr lang="en-IE" altLang="en-US"/>
            </a:p>
          </p:txBody>
        </p:sp>
      </p:grpSp>
      <p:sp>
        <p:nvSpPr>
          <p:cNvPr id="2" name="Title 1"/>
          <p:cNvSpPr>
            <a:spLocks noGrp="1"/>
          </p:cNvSpPr>
          <p:nvPr>
            <p:ph type="ctrTitle"/>
          </p:nvPr>
        </p:nvSpPr>
        <p:spPr>
          <a:xfrm>
            <a:off x="1051560" y="1432223"/>
            <a:ext cx="9966960" cy="3035808"/>
          </a:xfrm>
        </p:spPr>
        <p:txBody>
          <a:bodyPr>
            <a:noAutofit/>
          </a:bodyPr>
          <a:lstStyle>
            <a:lvl1pPr algn="l">
              <a:lnSpc>
                <a:spcPct val="80000"/>
              </a:lnSpc>
              <a:defRPr sz="9600" cap="all" baseline="0">
                <a:blipFill dpi="0" rotWithShape="1">
                  <a:blip r:embed="rId3"/>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10" name="Date Placeholder 3">
            <a:extLst>
              <a:ext uri="{FF2B5EF4-FFF2-40B4-BE49-F238E27FC236}">
                <a16:creationId xmlns:a16="http://schemas.microsoft.com/office/drawing/2014/main" id="{5E7B5131-91C6-2DC9-02E9-51FB2947F45A}"/>
              </a:ext>
            </a:extLst>
          </p:cNvPr>
          <p:cNvSpPr>
            <a:spLocks noGrp="1"/>
          </p:cNvSpPr>
          <p:nvPr>
            <p:ph type="dt" sz="half" idx="10"/>
          </p:nvPr>
        </p:nvSpPr>
        <p:spPr/>
        <p:txBody>
          <a:bodyPr/>
          <a:lstStyle>
            <a:lvl1pPr>
              <a:defRPr/>
            </a:lvl1pPr>
          </a:lstStyle>
          <a:p>
            <a:pPr>
              <a:defRPr/>
            </a:pPr>
            <a:fld id="{173406A4-EB59-49FD-8C30-F54C38F3E1BA}" type="datetimeFigureOut">
              <a:rPr lang="en-IE"/>
              <a:pPr>
                <a:defRPr/>
              </a:pPr>
              <a:t>13/03/2023</a:t>
            </a:fld>
            <a:endParaRPr lang="en-IE"/>
          </a:p>
        </p:txBody>
      </p:sp>
      <p:sp>
        <p:nvSpPr>
          <p:cNvPr id="11" name="Footer Placeholder 4">
            <a:extLst>
              <a:ext uri="{FF2B5EF4-FFF2-40B4-BE49-F238E27FC236}">
                <a16:creationId xmlns:a16="http://schemas.microsoft.com/office/drawing/2014/main" id="{4FE092F1-D8A4-8B2E-F207-1339237F5A26}"/>
              </a:ext>
            </a:extLst>
          </p:cNvPr>
          <p:cNvSpPr>
            <a:spLocks noGrp="1"/>
          </p:cNvSpPr>
          <p:nvPr>
            <p:ph type="ftr" sz="quarter" idx="11"/>
          </p:nvPr>
        </p:nvSpPr>
        <p:spPr/>
        <p:txBody>
          <a:bodyPr/>
          <a:lstStyle>
            <a:lvl1pPr>
              <a:defRPr/>
            </a:lvl1pPr>
          </a:lstStyle>
          <a:p>
            <a:pPr>
              <a:defRPr/>
            </a:pPr>
            <a:endParaRPr lang="en-IE"/>
          </a:p>
        </p:txBody>
      </p:sp>
      <p:sp>
        <p:nvSpPr>
          <p:cNvPr id="12" name="Slide Number Placeholder 5">
            <a:extLst>
              <a:ext uri="{FF2B5EF4-FFF2-40B4-BE49-F238E27FC236}">
                <a16:creationId xmlns:a16="http://schemas.microsoft.com/office/drawing/2014/main" id="{5E93F7F4-AF60-245C-4D61-37F246FBE0B0}"/>
              </a:ext>
            </a:extLst>
          </p:cNvPr>
          <p:cNvSpPr>
            <a:spLocks noGrp="1"/>
          </p:cNvSpPr>
          <p:nvPr>
            <p:ph type="sldNum" sz="quarter" idx="12"/>
          </p:nvPr>
        </p:nvSpPr>
        <p:spPr>
          <a:xfrm>
            <a:off x="9593263" y="4289425"/>
            <a:ext cx="1193800" cy="639763"/>
          </a:xfrm>
        </p:spPr>
        <p:txBody>
          <a:bodyPr/>
          <a:lstStyle>
            <a:lvl1pPr>
              <a:defRPr sz="2800"/>
            </a:lvl1pPr>
          </a:lstStyle>
          <a:p>
            <a:fld id="{BAA26AB6-7F6C-40B1-994D-BCFA012B9145}" type="slidenum">
              <a:rPr lang="en-IE" altLang="en-US"/>
              <a:pPr/>
              <a:t>‹#›</a:t>
            </a:fld>
            <a:endParaRPr lang="en-IE" altLang="en-US"/>
          </a:p>
        </p:txBody>
      </p:sp>
    </p:spTree>
    <p:extLst>
      <p:ext uri="{BB962C8B-B14F-4D97-AF65-F5344CB8AC3E}">
        <p14:creationId xmlns:p14="http://schemas.microsoft.com/office/powerpoint/2010/main" val="1114528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603353F-0DF4-E707-2190-8BEB9E3F53B6}"/>
              </a:ext>
            </a:extLst>
          </p:cNvPr>
          <p:cNvSpPr>
            <a:spLocks noGrp="1"/>
          </p:cNvSpPr>
          <p:nvPr>
            <p:ph type="dt" sz="half" idx="10"/>
          </p:nvPr>
        </p:nvSpPr>
        <p:spPr/>
        <p:txBody>
          <a:bodyPr/>
          <a:lstStyle>
            <a:lvl1pPr>
              <a:defRPr/>
            </a:lvl1pPr>
          </a:lstStyle>
          <a:p>
            <a:pPr>
              <a:defRPr/>
            </a:pPr>
            <a:fld id="{0A9B17F5-46F7-4F9B-9724-F1B4F8177572}" type="datetimeFigureOut">
              <a:rPr lang="en-IE"/>
              <a:pPr>
                <a:defRPr/>
              </a:pPr>
              <a:t>13/03/2023</a:t>
            </a:fld>
            <a:endParaRPr lang="en-IE"/>
          </a:p>
        </p:txBody>
      </p:sp>
      <p:sp>
        <p:nvSpPr>
          <p:cNvPr id="5" name="Footer Placeholder 4">
            <a:extLst>
              <a:ext uri="{FF2B5EF4-FFF2-40B4-BE49-F238E27FC236}">
                <a16:creationId xmlns:a16="http://schemas.microsoft.com/office/drawing/2014/main" id="{4631B315-516D-59E7-8ECD-D86EA6ADF663}"/>
              </a:ext>
            </a:extLst>
          </p:cNvPr>
          <p:cNvSpPr>
            <a:spLocks noGrp="1"/>
          </p:cNvSpPr>
          <p:nvPr>
            <p:ph type="ftr" sz="quarter" idx="11"/>
          </p:nvPr>
        </p:nvSpPr>
        <p:spPr/>
        <p:txBody>
          <a:bodyPr/>
          <a:lstStyle>
            <a:lvl1pPr>
              <a:defRPr/>
            </a:lvl1pPr>
          </a:lstStyle>
          <a:p>
            <a:pPr>
              <a:defRPr/>
            </a:pPr>
            <a:endParaRPr lang="en-IE"/>
          </a:p>
        </p:txBody>
      </p:sp>
      <p:sp>
        <p:nvSpPr>
          <p:cNvPr id="6" name="Slide Number Placeholder 5">
            <a:extLst>
              <a:ext uri="{FF2B5EF4-FFF2-40B4-BE49-F238E27FC236}">
                <a16:creationId xmlns:a16="http://schemas.microsoft.com/office/drawing/2014/main" id="{575A8A26-69C0-838B-419A-1BB25F3A308C}"/>
              </a:ext>
            </a:extLst>
          </p:cNvPr>
          <p:cNvSpPr>
            <a:spLocks noGrp="1"/>
          </p:cNvSpPr>
          <p:nvPr>
            <p:ph type="sldNum" sz="quarter" idx="12"/>
          </p:nvPr>
        </p:nvSpPr>
        <p:spPr/>
        <p:txBody>
          <a:bodyPr/>
          <a:lstStyle>
            <a:lvl1pPr>
              <a:defRPr/>
            </a:lvl1pPr>
          </a:lstStyle>
          <a:p>
            <a:fld id="{C1A94194-FC1D-421B-8958-4FC8DF6672A6}" type="slidenum">
              <a:rPr lang="en-IE" altLang="en-US"/>
              <a:pPr/>
              <a:t>‹#›</a:t>
            </a:fld>
            <a:endParaRPr lang="en-IE" altLang="en-US"/>
          </a:p>
        </p:txBody>
      </p:sp>
    </p:spTree>
    <p:extLst>
      <p:ext uri="{BB962C8B-B14F-4D97-AF65-F5344CB8AC3E}">
        <p14:creationId xmlns:p14="http://schemas.microsoft.com/office/powerpoint/2010/main" val="2241163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A9075DD-D6AE-CDCE-A12F-AFD14515D99B}"/>
              </a:ext>
            </a:extLst>
          </p:cNvPr>
          <p:cNvSpPr>
            <a:spLocks noGrp="1"/>
          </p:cNvSpPr>
          <p:nvPr>
            <p:ph type="dt" sz="half" idx="10"/>
          </p:nvPr>
        </p:nvSpPr>
        <p:spPr/>
        <p:txBody>
          <a:bodyPr/>
          <a:lstStyle>
            <a:lvl1pPr>
              <a:defRPr/>
            </a:lvl1pPr>
          </a:lstStyle>
          <a:p>
            <a:pPr>
              <a:defRPr/>
            </a:pPr>
            <a:fld id="{A9436532-7342-4BEF-8310-1786105E1311}" type="datetimeFigureOut">
              <a:rPr lang="en-IE"/>
              <a:pPr>
                <a:defRPr/>
              </a:pPr>
              <a:t>13/03/2023</a:t>
            </a:fld>
            <a:endParaRPr lang="en-IE"/>
          </a:p>
        </p:txBody>
      </p:sp>
      <p:sp>
        <p:nvSpPr>
          <p:cNvPr id="5" name="Footer Placeholder 4">
            <a:extLst>
              <a:ext uri="{FF2B5EF4-FFF2-40B4-BE49-F238E27FC236}">
                <a16:creationId xmlns:a16="http://schemas.microsoft.com/office/drawing/2014/main" id="{6E58A9FD-1B1E-B918-760E-BF1C09E73B54}"/>
              </a:ext>
            </a:extLst>
          </p:cNvPr>
          <p:cNvSpPr>
            <a:spLocks noGrp="1"/>
          </p:cNvSpPr>
          <p:nvPr>
            <p:ph type="ftr" sz="quarter" idx="11"/>
          </p:nvPr>
        </p:nvSpPr>
        <p:spPr/>
        <p:txBody>
          <a:bodyPr/>
          <a:lstStyle>
            <a:lvl1pPr>
              <a:defRPr/>
            </a:lvl1pPr>
          </a:lstStyle>
          <a:p>
            <a:pPr>
              <a:defRPr/>
            </a:pPr>
            <a:endParaRPr lang="en-IE"/>
          </a:p>
        </p:txBody>
      </p:sp>
      <p:sp>
        <p:nvSpPr>
          <p:cNvPr id="6" name="Slide Number Placeholder 5">
            <a:extLst>
              <a:ext uri="{FF2B5EF4-FFF2-40B4-BE49-F238E27FC236}">
                <a16:creationId xmlns:a16="http://schemas.microsoft.com/office/drawing/2014/main" id="{97E9049F-0AF7-7D70-1ED3-FC4A21512443}"/>
              </a:ext>
            </a:extLst>
          </p:cNvPr>
          <p:cNvSpPr>
            <a:spLocks noGrp="1"/>
          </p:cNvSpPr>
          <p:nvPr>
            <p:ph type="sldNum" sz="quarter" idx="12"/>
          </p:nvPr>
        </p:nvSpPr>
        <p:spPr/>
        <p:txBody>
          <a:bodyPr/>
          <a:lstStyle>
            <a:lvl1pPr>
              <a:defRPr/>
            </a:lvl1pPr>
          </a:lstStyle>
          <a:p>
            <a:fld id="{443141B5-F40D-4C25-92D7-5B57EC1D3E9D}" type="slidenum">
              <a:rPr lang="en-IE" altLang="en-US"/>
              <a:pPr/>
              <a:t>‹#›</a:t>
            </a:fld>
            <a:endParaRPr lang="en-IE" altLang="en-US"/>
          </a:p>
        </p:txBody>
      </p:sp>
    </p:spTree>
    <p:extLst>
      <p:ext uri="{BB962C8B-B14F-4D97-AF65-F5344CB8AC3E}">
        <p14:creationId xmlns:p14="http://schemas.microsoft.com/office/powerpoint/2010/main" val="3355099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BD1A3E1-D65A-4D5B-6827-8FD6F3CF460C}"/>
              </a:ext>
            </a:extLst>
          </p:cNvPr>
          <p:cNvSpPr>
            <a:spLocks noGrp="1"/>
          </p:cNvSpPr>
          <p:nvPr>
            <p:ph type="dt" sz="half" idx="10"/>
          </p:nvPr>
        </p:nvSpPr>
        <p:spPr/>
        <p:txBody>
          <a:bodyPr/>
          <a:lstStyle>
            <a:lvl1pPr>
              <a:defRPr/>
            </a:lvl1pPr>
          </a:lstStyle>
          <a:p>
            <a:pPr>
              <a:defRPr/>
            </a:pPr>
            <a:fld id="{C449D6BF-C56E-451E-BCEA-5F164AE6AD98}" type="datetimeFigureOut">
              <a:rPr lang="en-IE"/>
              <a:pPr>
                <a:defRPr/>
              </a:pPr>
              <a:t>13/03/2023</a:t>
            </a:fld>
            <a:endParaRPr lang="en-IE"/>
          </a:p>
        </p:txBody>
      </p:sp>
      <p:sp>
        <p:nvSpPr>
          <p:cNvPr id="5" name="Footer Placeholder 4">
            <a:extLst>
              <a:ext uri="{FF2B5EF4-FFF2-40B4-BE49-F238E27FC236}">
                <a16:creationId xmlns:a16="http://schemas.microsoft.com/office/drawing/2014/main" id="{03FB9317-95C1-A693-5210-0ADFC7CF700C}"/>
              </a:ext>
            </a:extLst>
          </p:cNvPr>
          <p:cNvSpPr>
            <a:spLocks noGrp="1"/>
          </p:cNvSpPr>
          <p:nvPr>
            <p:ph type="ftr" sz="quarter" idx="11"/>
          </p:nvPr>
        </p:nvSpPr>
        <p:spPr/>
        <p:txBody>
          <a:bodyPr/>
          <a:lstStyle>
            <a:lvl1pPr>
              <a:defRPr/>
            </a:lvl1pPr>
          </a:lstStyle>
          <a:p>
            <a:pPr>
              <a:defRPr/>
            </a:pPr>
            <a:endParaRPr lang="en-IE"/>
          </a:p>
        </p:txBody>
      </p:sp>
      <p:sp>
        <p:nvSpPr>
          <p:cNvPr id="6" name="Slide Number Placeholder 5">
            <a:extLst>
              <a:ext uri="{FF2B5EF4-FFF2-40B4-BE49-F238E27FC236}">
                <a16:creationId xmlns:a16="http://schemas.microsoft.com/office/drawing/2014/main" id="{D47D18AB-40BF-5FCA-A85D-73F9F589A8CC}"/>
              </a:ext>
            </a:extLst>
          </p:cNvPr>
          <p:cNvSpPr>
            <a:spLocks noGrp="1"/>
          </p:cNvSpPr>
          <p:nvPr>
            <p:ph type="sldNum" sz="quarter" idx="12"/>
          </p:nvPr>
        </p:nvSpPr>
        <p:spPr/>
        <p:txBody>
          <a:bodyPr/>
          <a:lstStyle>
            <a:lvl1pPr>
              <a:defRPr/>
            </a:lvl1pPr>
          </a:lstStyle>
          <a:p>
            <a:fld id="{FA791751-1227-419C-BFA1-2EBA9EA27CB8}" type="slidenum">
              <a:rPr lang="en-IE" altLang="en-US"/>
              <a:pPr/>
              <a:t>‹#›</a:t>
            </a:fld>
            <a:endParaRPr lang="en-IE" altLang="en-US"/>
          </a:p>
        </p:txBody>
      </p:sp>
    </p:spTree>
    <p:extLst>
      <p:ext uri="{BB962C8B-B14F-4D97-AF65-F5344CB8AC3E}">
        <p14:creationId xmlns:p14="http://schemas.microsoft.com/office/powerpoint/2010/main" val="3488482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237A72-E72D-C375-321D-F599EAB91623}"/>
              </a:ext>
            </a:extLst>
          </p:cNvPr>
          <p:cNvSpPr/>
          <p:nvPr/>
        </p:nvSpPr>
        <p:spPr>
          <a:xfrm>
            <a:off x="0" y="4917989"/>
            <a:ext cx="12192000" cy="1940010"/>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5" name="Group 10">
            <a:extLst>
              <a:ext uri="{FF2B5EF4-FFF2-40B4-BE49-F238E27FC236}">
                <a16:creationId xmlns:a16="http://schemas.microsoft.com/office/drawing/2014/main" id="{832E7BF8-31A6-AD2B-643B-CAF653299DE8}"/>
              </a:ext>
            </a:extLst>
          </p:cNvPr>
          <p:cNvGrpSpPr>
            <a:grpSpLocks/>
          </p:cNvGrpSpPr>
          <p:nvPr/>
        </p:nvGrpSpPr>
        <p:grpSpPr bwMode="auto">
          <a:xfrm>
            <a:off x="896938" y="2325688"/>
            <a:ext cx="1081087" cy="1081087"/>
            <a:chOff x="9685338" y="4460675"/>
            <a:chExt cx="1080904" cy="1080902"/>
          </a:xfrm>
        </p:grpSpPr>
        <p:sp>
          <p:nvSpPr>
            <p:cNvPr id="6" name="Oval 5">
              <a:extLst>
                <a:ext uri="{FF2B5EF4-FFF2-40B4-BE49-F238E27FC236}">
                  <a16:creationId xmlns:a16="http://schemas.microsoft.com/office/drawing/2014/main" id="{23F83405-2C93-DA75-B780-E69175D338F9}"/>
                </a:ext>
              </a:extLst>
            </p:cNvPr>
            <p:cNvSpPr/>
            <p:nvPr/>
          </p:nvSpPr>
          <p:spPr>
            <a:xfrm>
              <a:off x="9685338" y="4460675"/>
              <a:ext cx="1080904" cy="1080902"/>
            </a:xfrm>
            <a:prstGeom prst="ellipse">
              <a:avLst/>
            </a:prstGeom>
            <a:blipFill dpi="0" rotWithShape="1">
              <a:blip r:embed="rId3">
                <a:duotone>
                  <a:schemeClr val="accent1">
                    <a:shade val="45000"/>
                    <a:satMod val="135000"/>
                  </a:schemeClr>
                  <a:prstClr val="white"/>
                </a:duotone>
              </a:blip>
              <a:srcRect/>
              <a:tile tx="0" ty="0" sx="85000" sy="85000" flip="none" algn="tl"/>
            </a:blipFill>
            <a:ln w="25400" cap="flat" cmpd="sng" algn="ctr">
              <a:noFill/>
              <a:prstDash val="solid"/>
            </a:ln>
            <a:effectLst/>
          </p:spPr>
        </p:sp>
        <p:sp>
          <p:nvSpPr>
            <p:cNvPr id="7" name="Oval 6">
              <a:extLst>
                <a:ext uri="{FF2B5EF4-FFF2-40B4-BE49-F238E27FC236}">
                  <a16:creationId xmlns:a16="http://schemas.microsoft.com/office/drawing/2014/main" id="{12C9F0C1-CCE0-3711-D9A3-7BF021DD9B5D}"/>
                </a:ext>
              </a:extLst>
            </p:cNvPr>
            <p:cNvSpPr>
              <a:spLocks noChangeArrowheads="1"/>
            </p:cNvSpPr>
            <p:nvPr/>
          </p:nvSpPr>
          <p:spPr bwMode="auto">
            <a:xfrm>
              <a:off x="9793270" y="4568607"/>
              <a:ext cx="865041" cy="865039"/>
            </a:xfrm>
            <a:prstGeom prst="ellipse">
              <a:avLst/>
            </a:prstGeom>
            <a:noFill/>
            <a:ln w="254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defRPr>
              </a:lvl9pPr>
            </a:lstStyle>
            <a:p>
              <a:pPr>
                <a:defRPr/>
              </a:pPr>
              <a:endParaRPr lang="en-IE" altLang="en-US"/>
            </a:p>
          </p:txBody>
        </p:sp>
      </p:grpSp>
      <p:sp>
        <p:nvSpPr>
          <p:cNvPr id="2" name="Title 1"/>
          <p:cNvSpPr>
            <a:spLocks noGrp="1"/>
          </p:cNvSpPr>
          <p:nvPr>
            <p:ph type="title"/>
          </p:nvPr>
        </p:nvSpPr>
        <p:spPr>
          <a:xfrm>
            <a:off x="2167128" y="1225296"/>
            <a:ext cx="9281160" cy="3520440"/>
          </a:xfrm>
        </p:spPr>
        <p:txBody>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8" name="Date Placeholder 3">
            <a:extLst>
              <a:ext uri="{FF2B5EF4-FFF2-40B4-BE49-F238E27FC236}">
                <a16:creationId xmlns:a16="http://schemas.microsoft.com/office/drawing/2014/main" id="{4363B97D-8B1D-635E-DA5B-4D05AB677AD7}"/>
              </a:ext>
            </a:extLst>
          </p:cNvPr>
          <p:cNvSpPr>
            <a:spLocks noGrp="1"/>
          </p:cNvSpPr>
          <p:nvPr>
            <p:ph type="dt" sz="half" idx="10"/>
          </p:nvPr>
        </p:nvSpPr>
        <p:spPr>
          <a:xfrm>
            <a:off x="8593138" y="6272213"/>
            <a:ext cx="2644775" cy="365125"/>
          </a:xfrm>
        </p:spPr>
        <p:txBody>
          <a:bodyPr/>
          <a:lstStyle>
            <a:lvl1pPr>
              <a:defRPr/>
            </a:lvl1pPr>
          </a:lstStyle>
          <a:p>
            <a:pPr>
              <a:defRPr/>
            </a:pPr>
            <a:fld id="{9961C787-C784-4859-ADE1-BB551490CBC9}" type="datetimeFigureOut">
              <a:rPr lang="en-IE"/>
              <a:pPr>
                <a:defRPr/>
              </a:pPr>
              <a:t>13/03/2023</a:t>
            </a:fld>
            <a:endParaRPr lang="en-IE"/>
          </a:p>
        </p:txBody>
      </p:sp>
      <p:sp>
        <p:nvSpPr>
          <p:cNvPr id="9" name="Footer Placeholder 4">
            <a:extLst>
              <a:ext uri="{FF2B5EF4-FFF2-40B4-BE49-F238E27FC236}">
                <a16:creationId xmlns:a16="http://schemas.microsoft.com/office/drawing/2014/main" id="{66C448F0-3902-AA5A-07DD-D5674D16AF1E}"/>
              </a:ext>
            </a:extLst>
          </p:cNvPr>
          <p:cNvSpPr>
            <a:spLocks noGrp="1"/>
          </p:cNvSpPr>
          <p:nvPr>
            <p:ph type="ftr" sz="quarter" idx="11"/>
          </p:nvPr>
        </p:nvSpPr>
        <p:spPr>
          <a:xfrm>
            <a:off x="2182813" y="6272213"/>
            <a:ext cx="6327775" cy="365125"/>
          </a:xfrm>
        </p:spPr>
        <p:txBody>
          <a:bodyPr/>
          <a:lstStyle>
            <a:lvl1pPr>
              <a:defRPr/>
            </a:lvl1pPr>
          </a:lstStyle>
          <a:p>
            <a:pPr>
              <a:defRPr/>
            </a:pPr>
            <a:endParaRPr lang="en-IE"/>
          </a:p>
        </p:txBody>
      </p:sp>
      <p:sp>
        <p:nvSpPr>
          <p:cNvPr id="10" name="Slide Number Placeholder 5">
            <a:extLst>
              <a:ext uri="{FF2B5EF4-FFF2-40B4-BE49-F238E27FC236}">
                <a16:creationId xmlns:a16="http://schemas.microsoft.com/office/drawing/2014/main" id="{318DB9B4-C99F-4B6E-8048-921CA2A185C7}"/>
              </a:ext>
            </a:extLst>
          </p:cNvPr>
          <p:cNvSpPr>
            <a:spLocks noGrp="1"/>
          </p:cNvSpPr>
          <p:nvPr>
            <p:ph type="sldNum" sz="quarter" idx="12"/>
          </p:nvPr>
        </p:nvSpPr>
        <p:spPr>
          <a:xfrm>
            <a:off x="842963" y="2506663"/>
            <a:ext cx="1189037" cy="719137"/>
          </a:xfrm>
        </p:spPr>
        <p:txBody>
          <a:bodyPr/>
          <a:lstStyle>
            <a:lvl1pPr>
              <a:defRPr sz="2800"/>
            </a:lvl1pPr>
          </a:lstStyle>
          <a:p>
            <a:fld id="{393F04B2-A896-4C83-B580-85FA7B111D5B}" type="slidenum">
              <a:rPr lang="en-IE" altLang="en-US"/>
              <a:pPr/>
              <a:t>‹#›</a:t>
            </a:fld>
            <a:endParaRPr lang="en-IE" altLang="en-US"/>
          </a:p>
        </p:txBody>
      </p:sp>
    </p:spTree>
    <p:extLst>
      <p:ext uri="{BB962C8B-B14F-4D97-AF65-F5344CB8AC3E}">
        <p14:creationId xmlns:p14="http://schemas.microsoft.com/office/powerpoint/2010/main" val="3403307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089356EC-F2DE-E955-D51D-C5E91141A11F}"/>
              </a:ext>
            </a:extLst>
          </p:cNvPr>
          <p:cNvSpPr>
            <a:spLocks noGrp="1"/>
          </p:cNvSpPr>
          <p:nvPr>
            <p:ph type="dt" sz="half" idx="10"/>
          </p:nvPr>
        </p:nvSpPr>
        <p:spPr/>
        <p:txBody>
          <a:bodyPr/>
          <a:lstStyle>
            <a:lvl1pPr>
              <a:defRPr/>
            </a:lvl1pPr>
          </a:lstStyle>
          <a:p>
            <a:pPr>
              <a:defRPr/>
            </a:pPr>
            <a:fld id="{82530D51-3489-45FC-8CF4-294233846688}" type="datetimeFigureOut">
              <a:rPr lang="en-IE"/>
              <a:pPr>
                <a:defRPr/>
              </a:pPr>
              <a:t>13/03/2023</a:t>
            </a:fld>
            <a:endParaRPr lang="en-IE"/>
          </a:p>
        </p:txBody>
      </p:sp>
      <p:sp>
        <p:nvSpPr>
          <p:cNvPr id="6" name="Footer Placeholder 4">
            <a:extLst>
              <a:ext uri="{FF2B5EF4-FFF2-40B4-BE49-F238E27FC236}">
                <a16:creationId xmlns:a16="http://schemas.microsoft.com/office/drawing/2014/main" id="{5C5910B2-7466-27BE-D3B7-F126D51629B0}"/>
              </a:ext>
            </a:extLst>
          </p:cNvPr>
          <p:cNvSpPr>
            <a:spLocks noGrp="1"/>
          </p:cNvSpPr>
          <p:nvPr>
            <p:ph type="ftr" sz="quarter" idx="11"/>
          </p:nvPr>
        </p:nvSpPr>
        <p:spPr/>
        <p:txBody>
          <a:bodyPr/>
          <a:lstStyle>
            <a:lvl1pPr>
              <a:defRPr/>
            </a:lvl1pPr>
          </a:lstStyle>
          <a:p>
            <a:pPr>
              <a:defRPr/>
            </a:pPr>
            <a:endParaRPr lang="en-IE"/>
          </a:p>
        </p:txBody>
      </p:sp>
      <p:sp>
        <p:nvSpPr>
          <p:cNvPr id="7" name="Slide Number Placeholder 5">
            <a:extLst>
              <a:ext uri="{FF2B5EF4-FFF2-40B4-BE49-F238E27FC236}">
                <a16:creationId xmlns:a16="http://schemas.microsoft.com/office/drawing/2014/main" id="{E1DA7748-96CD-4F9B-C5ED-2EB9077A60C8}"/>
              </a:ext>
            </a:extLst>
          </p:cNvPr>
          <p:cNvSpPr>
            <a:spLocks noGrp="1"/>
          </p:cNvSpPr>
          <p:nvPr>
            <p:ph type="sldNum" sz="quarter" idx="12"/>
          </p:nvPr>
        </p:nvSpPr>
        <p:spPr/>
        <p:txBody>
          <a:bodyPr/>
          <a:lstStyle>
            <a:lvl1pPr>
              <a:defRPr/>
            </a:lvl1pPr>
          </a:lstStyle>
          <a:p>
            <a:fld id="{9C9E9E54-F5FC-45DA-9A23-DCB9C41554C4}" type="slidenum">
              <a:rPr lang="en-IE" altLang="en-US"/>
              <a:pPr/>
              <a:t>‹#›</a:t>
            </a:fld>
            <a:endParaRPr lang="en-IE" altLang="en-US"/>
          </a:p>
        </p:txBody>
      </p:sp>
    </p:spTree>
    <p:extLst>
      <p:ext uri="{BB962C8B-B14F-4D97-AF65-F5344CB8AC3E}">
        <p14:creationId xmlns:p14="http://schemas.microsoft.com/office/powerpoint/2010/main" val="2932968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3">
            <a:extLst>
              <a:ext uri="{FF2B5EF4-FFF2-40B4-BE49-F238E27FC236}">
                <a16:creationId xmlns:a16="http://schemas.microsoft.com/office/drawing/2014/main" id="{9C734AED-474F-0326-14DA-6099EC4450A7}"/>
              </a:ext>
            </a:extLst>
          </p:cNvPr>
          <p:cNvSpPr>
            <a:spLocks noGrp="1"/>
          </p:cNvSpPr>
          <p:nvPr>
            <p:ph type="dt" sz="half" idx="10"/>
          </p:nvPr>
        </p:nvSpPr>
        <p:spPr/>
        <p:txBody>
          <a:bodyPr/>
          <a:lstStyle>
            <a:lvl1pPr>
              <a:defRPr/>
            </a:lvl1pPr>
          </a:lstStyle>
          <a:p>
            <a:pPr>
              <a:defRPr/>
            </a:pPr>
            <a:fld id="{F7B0B89F-27CF-4A64-AD33-C6058336688D}" type="datetimeFigureOut">
              <a:rPr lang="en-IE"/>
              <a:pPr>
                <a:defRPr/>
              </a:pPr>
              <a:t>13/03/2023</a:t>
            </a:fld>
            <a:endParaRPr lang="en-IE"/>
          </a:p>
        </p:txBody>
      </p:sp>
      <p:sp>
        <p:nvSpPr>
          <p:cNvPr id="7" name="Footer Placeholder 4">
            <a:extLst>
              <a:ext uri="{FF2B5EF4-FFF2-40B4-BE49-F238E27FC236}">
                <a16:creationId xmlns:a16="http://schemas.microsoft.com/office/drawing/2014/main" id="{CB2E8E6D-B6C6-8D9E-8D09-7B936FC09E1E}"/>
              </a:ext>
            </a:extLst>
          </p:cNvPr>
          <p:cNvSpPr>
            <a:spLocks noGrp="1"/>
          </p:cNvSpPr>
          <p:nvPr>
            <p:ph type="ftr" sz="quarter" idx="11"/>
          </p:nvPr>
        </p:nvSpPr>
        <p:spPr/>
        <p:txBody>
          <a:bodyPr/>
          <a:lstStyle>
            <a:lvl1pPr>
              <a:defRPr/>
            </a:lvl1pPr>
          </a:lstStyle>
          <a:p>
            <a:pPr>
              <a:defRPr/>
            </a:pPr>
            <a:endParaRPr lang="en-IE"/>
          </a:p>
        </p:txBody>
      </p:sp>
      <p:sp>
        <p:nvSpPr>
          <p:cNvPr id="8" name="Slide Number Placeholder 5">
            <a:extLst>
              <a:ext uri="{FF2B5EF4-FFF2-40B4-BE49-F238E27FC236}">
                <a16:creationId xmlns:a16="http://schemas.microsoft.com/office/drawing/2014/main" id="{007D6C1C-4BBF-4182-BA3A-E08E1C1FDDDD}"/>
              </a:ext>
            </a:extLst>
          </p:cNvPr>
          <p:cNvSpPr>
            <a:spLocks noGrp="1"/>
          </p:cNvSpPr>
          <p:nvPr>
            <p:ph type="sldNum" sz="quarter" idx="12"/>
          </p:nvPr>
        </p:nvSpPr>
        <p:spPr/>
        <p:txBody>
          <a:bodyPr/>
          <a:lstStyle>
            <a:lvl1pPr>
              <a:defRPr/>
            </a:lvl1pPr>
          </a:lstStyle>
          <a:p>
            <a:fld id="{93C2A376-C8AA-4816-953F-25D6CA5F6D6B}" type="slidenum">
              <a:rPr lang="en-IE" altLang="en-US"/>
              <a:pPr/>
              <a:t>‹#›</a:t>
            </a:fld>
            <a:endParaRPr lang="en-IE" altLang="en-US"/>
          </a:p>
        </p:txBody>
      </p:sp>
    </p:spTree>
    <p:extLst>
      <p:ext uri="{BB962C8B-B14F-4D97-AF65-F5344CB8AC3E}">
        <p14:creationId xmlns:p14="http://schemas.microsoft.com/office/powerpoint/2010/main" val="2892724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3">
            <a:extLst>
              <a:ext uri="{FF2B5EF4-FFF2-40B4-BE49-F238E27FC236}">
                <a16:creationId xmlns:a16="http://schemas.microsoft.com/office/drawing/2014/main" id="{EE924623-E601-B921-B2FC-87BC6FE6B802}"/>
              </a:ext>
            </a:extLst>
          </p:cNvPr>
          <p:cNvSpPr>
            <a:spLocks noGrp="1"/>
          </p:cNvSpPr>
          <p:nvPr>
            <p:ph type="dt" sz="half" idx="10"/>
          </p:nvPr>
        </p:nvSpPr>
        <p:spPr/>
        <p:txBody>
          <a:bodyPr/>
          <a:lstStyle>
            <a:lvl1pPr>
              <a:defRPr/>
            </a:lvl1pPr>
          </a:lstStyle>
          <a:p>
            <a:pPr>
              <a:defRPr/>
            </a:pPr>
            <a:fld id="{8D3F5D5B-9971-467C-9298-09728C75F4B4}" type="datetimeFigureOut">
              <a:rPr lang="en-IE"/>
              <a:pPr>
                <a:defRPr/>
              </a:pPr>
              <a:t>13/03/2023</a:t>
            </a:fld>
            <a:endParaRPr lang="en-IE"/>
          </a:p>
        </p:txBody>
      </p:sp>
      <p:sp>
        <p:nvSpPr>
          <p:cNvPr id="3" name="Footer Placeholder 4">
            <a:extLst>
              <a:ext uri="{FF2B5EF4-FFF2-40B4-BE49-F238E27FC236}">
                <a16:creationId xmlns:a16="http://schemas.microsoft.com/office/drawing/2014/main" id="{97738A7C-6955-CD9A-3BC2-1D9B3D81B0C8}"/>
              </a:ext>
            </a:extLst>
          </p:cNvPr>
          <p:cNvSpPr>
            <a:spLocks noGrp="1"/>
          </p:cNvSpPr>
          <p:nvPr>
            <p:ph type="ftr" sz="quarter" idx="11"/>
          </p:nvPr>
        </p:nvSpPr>
        <p:spPr/>
        <p:txBody>
          <a:bodyPr/>
          <a:lstStyle>
            <a:lvl1pPr>
              <a:defRPr/>
            </a:lvl1pPr>
          </a:lstStyle>
          <a:p>
            <a:pPr>
              <a:defRPr/>
            </a:pPr>
            <a:endParaRPr lang="en-IE"/>
          </a:p>
        </p:txBody>
      </p:sp>
      <p:sp>
        <p:nvSpPr>
          <p:cNvPr id="4" name="Slide Number Placeholder 5">
            <a:extLst>
              <a:ext uri="{FF2B5EF4-FFF2-40B4-BE49-F238E27FC236}">
                <a16:creationId xmlns:a16="http://schemas.microsoft.com/office/drawing/2014/main" id="{68DC6E92-FBC8-8250-F173-F55A4C74FE79}"/>
              </a:ext>
            </a:extLst>
          </p:cNvPr>
          <p:cNvSpPr>
            <a:spLocks noGrp="1"/>
          </p:cNvSpPr>
          <p:nvPr>
            <p:ph type="sldNum" sz="quarter" idx="12"/>
          </p:nvPr>
        </p:nvSpPr>
        <p:spPr/>
        <p:txBody>
          <a:bodyPr/>
          <a:lstStyle>
            <a:lvl1pPr>
              <a:defRPr/>
            </a:lvl1pPr>
          </a:lstStyle>
          <a:p>
            <a:fld id="{591E7DFE-557B-4C00-AE1F-5296CAB1BEDC}" type="slidenum">
              <a:rPr lang="en-IE" altLang="en-US"/>
              <a:pPr/>
              <a:t>‹#›</a:t>
            </a:fld>
            <a:endParaRPr lang="en-IE" altLang="en-US"/>
          </a:p>
        </p:txBody>
      </p:sp>
    </p:spTree>
    <p:extLst>
      <p:ext uri="{BB962C8B-B14F-4D97-AF65-F5344CB8AC3E}">
        <p14:creationId xmlns:p14="http://schemas.microsoft.com/office/powerpoint/2010/main" val="3885317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E6CD30E-C7E7-6100-26F7-D8CAA3FD0A61}"/>
              </a:ext>
            </a:extLst>
          </p:cNvPr>
          <p:cNvSpPr>
            <a:spLocks noGrp="1"/>
          </p:cNvSpPr>
          <p:nvPr>
            <p:ph type="dt" sz="half" idx="10"/>
          </p:nvPr>
        </p:nvSpPr>
        <p:spPr/>
        <p:txBody>
          <a:bodyPr/>
          <a:lstStyle>
            <a:lvl1pPr>
              <a:defRPr/>
            </a:lvl1pPr>
          </a:lstStyle>
          <a:p>
            <a:pPr>
              <a:defRPr/>
            </a:pPr>
            <a:fld id="{0472ED11-B15E-4591-95B1-AE964F0174C8}" type="datetimeFigureOut">
              <a:rPr lang="en-IE"/>
              <a:pPr>
                <a:defRPr/>
              </a:pPr>
              <a:t>13/03/2023</a:t>
            </a:fld>
            <a:endParaRPr lang="en-IE"/>
          </a:p>
        </p:txBody>
      </p:sp>
      <p:sp>
        <p:nvSpPr>
          <p:cNvPr id="3" name="Footer Placeholder 4">
            <a:extLst>
              <a:ext uri="{FF2B5EF4-FFF2-40B4-BE49-F238E27FC236}">
                <a16:creationId xmlns:a16="http://schemas.microsoft.com/office/drawing/2014/main" id="{88146879-3E22-4F16-41ED-ED2A5B412530}"/>
              </a:ext>
            </a:extLst>
          </p:cNvPr>
          <p:cNvSpPr>
            <a:spLocks noGrp="1"/>
          </p:cNvSpPr>
          <p:nvPr>
            <p:ph type="ftr" sz="quarter" idx="11"/>
          </p:nvPr>
        </p:nvSpPr>
        <p:spPr/>
        <p:txBody>
          <a:bodyPr/>
          <a:lstStyle>
            <a:lvl1pPr>
              <a:defRPr/>
            </a:lvl1pPr>
          </a:lstStyle>
          <a:p>
            <a:pPr>
              <a:defRPr/>
            </a:pPr>
            <a:endParaRPr lang="en-IE"/>
          </a:p>
        </p:txBody>
      </p:sp>
      <p:sp>
        <p:nvSpPr>
          <p:cNvPr id="4" name="Slide Number Placeholder 5">
            <a:extLst>
              <a:ext uri="{FF2B5EF4-FFF2-40B4-BE49-F238E27FC236}">
                <a16:creationId xmlns:a16="http://schemas.microsoft.com/office/drawing/2014/main" id="{DE164E59-4F0B-8BAB-06CC-1D2C4FFF8402}"/>
              </a:ext>
            </a:extLst>
          </p:cNvPr>
          <p:cNvSpPr>
            <a:spLocks noGrp="1"/>
          </p:cNvSpPr>
          <p:nvPr>
            <p:ph type="sldNum" sz="quarter" idx="12"/>
          </p:nvPr>
        </p:nvSpPr>
        <p:spPr/>
        <p:txBody>
          <a:bodyPr/>
          <a:lstStyle>
            <a:lvl1pPr>
              <a:defRPr/>
            </a:lvl1pPr>
          </a:lstStyle>
          <a:p>
            <a:fld id="{FDD07C77-6349-4874-9D30-677B9EFDB0CA}" type="slidenum">
              <a:rPr lang="en-IE" altLang="en-US"/>
              <a:pPr/>
              <a:t>‹#›</a:t>
            </a:fld>
            <a:endParaRPr lang="en-IE" altLang="en-US"/>
          </a:p>
        </p:txBody>
      </p:sp>
    </p:spTree>
    <p:extLst>
      <p:ext uri="{BB962C8B-B14F-4D97-AF65-F5344CB8AC3E}">
        <p14:creationId xmlns:p14="http://schemas.microsoft.com/office/powerpoint/2010/main" val="1661717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D5986CF-A9DF-322C-BFFD-39B33C90D1C2}"/>
              </a:ext>
            </a:extLst>
          </p:cNvPr>
          <p:cNvSpPr/>
          <p:nvPr/>
        </p:nvSpPr>
        <p:spPr>
          <a:xfrm>
            <a:off x="8303740" y="0"/>
            <a:ext cx="3888259" cy="6857999"/>
          </a:xfrm>
          <a:prstGeom prst="rect">
            <a:avLst/>
          </a:prstGeom>
          <a:blipFill dpi="0" rotWithShape="1">
            <a:blip r:embed="rId2">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6" name="Group 10">
            <a:extLst>
              <a:ext uri="{FF2B5EF4-FFF2-40B4-BE49-F238E27FC236}">
                <a16:creationId xmlns:a16="http://schemas.microsoft.com/office/drawing/2014/main" id="{D077026C-C37E-86A3-7A96-C4DA0EE60919}"/>
              </a:ext>
            </a:extLst>
          </p:cNvPr>
          <p:cNvGrpSpPr>
            <a:grpSpLocks noChangeAspect="1"/>
          </p:cNvGrpSpPr>
          <p:nvPr/>
        </p:nvGrpSpPr>
        <p:grpSpPr bwMode="auto">
          <a:xfrm>
            <a:off x="11401425" y="6229350"/>
            <a:ext cx="457200" cy="457200"/>
            <a:chOff x="11361456" y="6195813"/>
            <a:chExt cx="548640" cy="548640"/>
          </a:xfrm>
        </p:grpSpPr>
        <p:sp>
          <p:nvSpPr>
            <p:cNvPr id="7" name="Oval 6">
              <a:extLst>
                <a:ext uri="{FF2B5EF4-FFF2-40B4-BE49-F238E27FC236}">
                  <a16:creationId xmlns:a16="http://schemas.microsoft.com/office/drawing/2014/main" id="{AE018B3E-DA04-633E-1863-005AB6F32369}"/>
                </a:ext>
              </a:extLst>
            </p:cNvPr>
            <p:cNvSpPr/>
            <p:nvPr/>
          </p:nvSpPr>
          <p:spPr>
            <a:xfrm>
              <a:off x="11361456" y="6195813"/>
              <a:ext cx="548640" cy="54864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sp>
        <p:sp>
          <p:nvSpPr>
            <p:cNvPr id="8" name="Oval 7">
              <a:extLst>
                <a:ext uri="{FF2B5EF4-FFF2-40B4-BE49-F238E27FC236}">
                  <a16:creationId xmlns:a16="http://schemas.microsoft.com/office/drawing/2014/main" id="{0DD2092E-00C6-26D7-29D0-9B44D272DF2F}"/>
                </a:ext>
              </a:extLst>
            </p:cNvPr>
            <p:cNvSpPr>
              <a:spLocks noChangeArrowheads="1"/>
            </p:cNvSpPr>
            <p:nvPr/>
          </p:nvSpPr>
          <p:spPr bwMode="auto">
            <a:xfrm>
              <a:off x="11395746" y="6230103"/>
              <a:ext cx="480060" cy="480060"/>
            </a:xfrm>
            <a:prstGeom prst="ellipse">
              <a:avLst/>
            </a:prstGeom>
            <a:noFill/>
            <a:ln w="127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defRPr>
              </a:lvl9pPr>
            </a:lstStyle>
            <a:p>
              <a:pPr>
                <a:defRPr/>
              </a:pPr>
              <a:endParaRPr lang="en-IE" altLang="en-US"/>
            </a:p>
          </p:txBody>
        </p:sp>
      </p:grpSp>
      <p:sp>
        <p:nvSpPr>
          <p:cNvPr id="2" name="Title 1"/>
          <p:cNvSpPr>
            <a:spLocks noGrp="1"/>
          </p:cNvSpPr>
          <p:nvPr>
            <p:ph type="title"/>
          </p:nvPr>
        </p:nvSpPr>
        <p:spPr>
          <a:xfrm>
            <a:off x="8549640" y="685800"/>
            <a:ext cx="3200400" cy="1737360"/>
          </a:xfrm>
        </p:spPr>
        <p:txBody>
          <a:bodyPr anchor="b"/>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Date Placeholder 4">
            <a:extLst>
              <a:ext uri="{FF2B5EF4-FFF2-40B4-BE49-F238E27FC236}">
                <a16:creationId xmlns:a16="http://schemas.microsoft.com/office/drawing/2014/main" id="{C2E1C97E-2CDB-B743-941D-17B781CCAAFA}"/>
              </a:ext>
            </a:extLst>
          </p:cNvPr>
          <p:cNvSpPr>
            <a:spLocks noGrp="1"/>
          </p:cNvSpPr>
          <p:nvPr>
            <p:ph type="dt" sz="half" idx="10"/>
          </p:nvPr>
        </p:nvSpPr>
        <p:spPr/>
        <p:txBody>
          <a:bodyPr/>
          <a:lstStyle>
            <a:lvl1pPr>
              <a:defRPr/>
            </a:lvl1pPr>
          </a:lstStyle>
          <a:p>
            <a:pPr>
              <a:defRPr/>
            </a:pPr>
            <a:fld id="{BC2E2D20-561B-4F77-93AA-187128A7E8C5}" type="datetimeFigureOut">
              <a:rPr lang="en-IE"/>
              <a:pPr>
                <a:defRPr/>
              </a:pPr>
              <a:t>13/03/2023</a:t>
            </a:fld>
            <a:endParaRPr lang="en-IE"/>
          </a:p>
        </p:txBody>
      </p:sp>
      <p:sp>
        <p:nvSpPr>
          <p:cNvPr id="10" name="Footer Placeholder 5">
            <a:extLst>
              <a:ext uri="{FF2B5EF4-FFF2-40B4-BE49-F238E27FC236}">
                <a16:creationId xmlns:a16="http://schemas.microsoft.com/office/drawing/2014/main" id="{E1235DEA-68FD-1B18-EC21-2DF92877DC9B}"/>
              </a:ext>
            </a:extLst>
          </p:cNvPr>
          <p:cNvSpPr>
            <a:spLocks noGrp="1"/>
          </p:cNvSpPr>
          <p:nvPr>
            <p:ph type="ftr" sz="quarter" idx="11"/>
          </p:nvPr>
        </p:nvSpPr>
        <p:spPr/>
        <p:txBody>
          <a:bodyPr/>
          <a:lstStyle>
            <a:lvl1pPr>
              <a:defRPr/>
            </a:lvl1pPr>
          </a:lstStyle>
          <a:p>
            <a:pPr>
              <a:defRPr/>
            </a:pPr>
            <a:endParaRPr lang="en-IE"/>
          </a:p>
        </p:txBody>
      </p:sp>
      <p:sp>
        <p:nvSpPr>
          <p:cNvPr id="11" name="Slide Number Placeholder 6">
            <a:extLst>
              <a:ext uri="{FF2B5EF4-FFF2-40B4-BE49-F238E27FC236}">
                <a16:creationId xmlns:a16="http://schemas.microsoft.com/office/drawing/2014/main" id="{D264900A-F360-C957-68B7-226A4FD5199C}"/>
              </a:ext>
            </a:extLst>
          </p:cNvPr>
          <p:cNvSpPr>
            <a:spLocks noGrp="1"/>
          </p:cNvSpPr>
          <p:nvPr>
            <p:ph type="sldNum" sz="quarter" idx="12"/>
          </p:nvPr>
        </p:nvSpPr>
        <p:spPr/>
        <p:txBody>
          <a:bodyPr/>
          <a:lstStyle>
            <a:lvl1pPr>
              <a:defRPr/>
            </a:lvl1pPr>
          </a:lstStyle>
          <a:p>
            <a:fld id="{2F6845ED-A350-46A6-9BEF-0B4B6AC6E439}" type="slidenum">
              <a:rPr lang="en-IE" altLang="en-US"/>
              <a:pPr/>
              <a:t>‹#›</a:t>
            </a:fld>
            <a:endParaRPr lang="en-IE" altLang="en-US"/>
          </a:p>
        </p:txBody>
      </p:sp>
    </p:spTree>
    <p:extLst>
      <p:ext uri="{BB962C8B-B14F-4D97-AF65-F5344CB8AC3E}">
        <p14:creationId xmlns:p14="http://schemas.microsoft.com/office/powerpoint/2010/main" val="2698151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F5D85B-8172-1737-793F-21232DDEAB62}"/>
              </a:ext>
            </a:extLst>
          </p:cNvPr>
          <p:cNvSpPr/>
          <p:nvPr/>
        </p:nvSpPr>
        <p:spPr>
          <a:xfrm>
            <a:off x="8303740" y="0"/>
            <a:ext cx="3888259" cy="6857999"/>
          </a:xfrm>
          <a:prstGeom prst="rect">
            <a:avLst/>
          </a:prstGeom>
          <a:blipFill dpi="0" rotWithShape="1">
            <a:blip r:embed="rId2">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6" name="Group 10">
            <a:extLst>
              <a:ext uri="{FF2B5EF4-FFF2-40B4-BE49-F238E27FC236}">
                <a16:creationId xmlns:a16="http://schemas.microsoft.com/office/drawing/2014/main" id="{7AA56B0B-FA3C-2FF9-C690-EBAF7A0BBBAE}"/>
              </a:ext>
            </a:extLst>
          </p:cNvPr>
          <p:cNvGrpSpPr>
            <a:grpSpLocks noChangeAspect="1"/>
          </p:cNvGrpSpPr>
          <p:nvPr/>
        </p:nvGrpSpPr>
        <p:grpSpPr bwMode="auto">
          <a:xfrm>
            <a:off x="11401425" y="6229350"/>
            <a:ext cx="457200" cy="457200"/>
            <a:chOff x="11361456" y="6195813"/>
            <a:chExt cx="548640" cy="548640"/>
          </a:xfrm>
        </p:grpSpPr>
        <p:sp>
          <p:nvSpPr>
            <p:cNvPr id="7" name="Oval 6">
              <a:extLst>
                <a:ext uri="{FF2B5EF4-FFF2-40B4-BE49-F238E27FC236}">
                  <a16:creationId xmlns:a16="http://schemas.microsoft.com/office/drawing/2014/main" id="{3E27F993-135A-0F15-6015-37B8DDD7ABA0}"/>
                </a:ext>
              </a:extLst>
            </p:cNvPr>
            <p:cNvSpPr/>
            <p:nvPr/>
          </p:nvSpPr>
          <p:spPr>
            <a:xfrm>
              <a:off x="11361456" y="6195813"/>
              <a:ext cx="548640" cy="54864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sp>
        <p:sp>
          <p:nvSpPr>
            <p:cNvPr id="8" name="Oval 7">
              <a:extLst>
                <a:ext uri="{FF2B5EF4-FFF2-40B4-BE49-F238E27FC236}">
                  <a16:creationId xmlns:a16="http://schemas.microsoft.com/office/drawing/2014/main" id="{EDC050B8-3D91-47C1-D87F-AA1801013CFC}"/>
                </a:ext>
              </a:extLst>
            </p:cNvPr>
            <p:cNvSpPr>
              <a:spLocks noChangeArrowheads="1"/>
            </p:cNvSpPr>
            <p:nvPr/>
          </p:nvSpPr>
          <p:spPr bwMode="auto">
            <a:xfrm>
              <a:off x="11395746" y="6230103"/>
              <a:ext cx="480060" cy="480060"/>
            </a:xfrm>
            <a:prstGeom prst="ellipse">
              <a:avLst/>
            </a:prstGeom>
            <a:noFill/>
            <a:ln w="127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defRPr>
              </a:lvl9pPr>
            </a:lstStyle>
            <a:p>
              <a:pPr>
                <a:defRPr/>
              </a:pPr>
              <a:endParaRPr lang="en-IE" altLang="en-US"/>
            </a:p>
          </p:txBody>
        </p:sp>
      </p:grpSp>
      <p:sp>
        <p:nvSpPr>
          <p:cNvPr id="2" name="Title 1"/>
          <p:cNvSpPr>
            <a:spLocks noGrp="1"/>
          </p:cNvSpPr>
          <p:nvPr>
            <p:ph type="title"/>
          </p:nvPr>
        </p:nvSpPr>
        <p:spPr>
          <a:xfrm>
            <a:off x="8549640" y="685800"/>
            <a:ext cx="3200400" cy="1737360"/>
          </a:xfrm>
        </p:spPr>
        <p:txBody>
          <a:bodyPr anchor="b"/>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Date Placeholder 4">
            <a:extLst>
              <a:ext uri="{FF2B5EF4-FFF2-40B4-BE49-F238E27FC236}">
                <a16:creationId xmlns:a16="http://schemas.microsoft.com/office/drawing/2014/main" id="{759218EF-BA30-BBED-F8C2-0B11E8CE11B6}"/>
              </a:ext>
            </a:extLst>
          </p:cNvPr>
          <p:cNvSpPr>
            <a:spLocks noGrp="1"/>
          </p:cNvSpPr>
          <p:nvPr>
            <p:ph type="dt" sz="half" idx="10"/>
          </p:nvPr>
        </p:nvSpPr>
        <p:spPr/>
        <p:txBody>
          <a:bodyPr/>
          <a:lstStyle>
            <a:lvl1pPr>
              <a:defRPr/>
            </a:lvl1pPr>
          </a:lstStyle>
          <a:p>
            <a:pPr>
              <a:defRPr/>
            </a:pPr>
            <a:fld id="{CAB82FF5-6487-4714-B2E4-14C8D3CED7E9}" type="datetimeFigureOut">
              <a:rPr lang="en-IE"/>
              <a:pPr>
                <a:defRPr/>
              </a:pPr>
              <a:t>13/03/2023</a:t>
            </a:fld>
            <a:endParaRPr lang="en-IE"/>
          </a:p>
        </p:txBody>
      </p:sp>
      <p:sp>
        <p:nvSpPr>
          <p:cNvPr id="10" name="Slide Number Placeholder 6">
            <a:extLst>
              <a:ext uri="{FF2B5EF4-FFF2-40B4-BE49-F238E27FC236}">
                <a16:creationId xmlns:a16="http://schemas.microsoft.com/office/drawing/2014/main" id="{222F7B47-DA69-0FD8-1F9C-540B88C70D54}"/>
              </a:ext>
            </a:extLst>
          </p:cNvPr>
          <p:cNvSpPr>
            <a:spLocks noGrp="1"/>
          </p:cNvSpPr>
          <p:nvPr>
            <p:ph type="sldNum" sz="quarter" idx="11"/>
          </p:nvPr>
        </p:nvSpPr>
        <p:spPr/>
        <p:txBody>
          <a:bodyPr/>
          <a:lstStyle>
            <a:lvl1pPr>
              <a:defRPr/>
            </a:lvl1pPr>
          </a:lstStyle>
          <a:p>
            <a:fld id="{4AED5C85-E8CC-4FE0-992E-2B8633543693}" type="slidenum">
              <a:rPr lang="en-IE" altLang="en-US"/>
              <a:pPr/>
              <a:t>‹#›</a:t>
            </a:fld>
            <a:endParaRPr lang="en-IE" altLang="en-US"/>
          </a:p>
        </p:txBody>
      </p:sp>
    </p:spTree>
    <p:extLst>
      <p:ext uri="{BB962C8B-B14F-4D97-AF65-F5344CB8AC3E}">
        <p14:creationId xmlns:p14="http://schemas.microsoft.com/office/powerpoint/2010/main" val="3321669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B73846-648C-4708-89C8-096B104E62C9}"/>
              </a:ext>
            </a:extLst>
          </p:cNvPr>
          <p:cNvSpPr>
            <a:spLocks noGrp="1"/>
          </p:cNvSpPr>
          <p:nvPr>
            <p:ph type="title"/>
          </p:nvPr>
        </p:nvSpPr>
        <p:spPr>
          <a:xfrm>
            <a:off x="1069975" y="484188"/>
            <a:ext cx="10058400" cy="160972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27" name="Text Placeholder 2">
            <a:extLst>
              <a:ext uri="{FF2B5EF4-FFF2-40B4-BE49-F238E27FC236}">
                <a16:creationId xmlns:a16="http://schemas.microsoft.com/office/drawing/2014/main" id="{09395B02-A0BA-8DCF-0838-73C8EF1D26D4}"/>
              </a:ext>
            </a:extLst>
          </p:cNvPr>
          <p:cNvSpPr>
            <a:spLocks noGrp="1" noChangeArrowheads="1"/>
          </p:cNvSpPr>
          <p:nvPr>
            <p:ph type="body" idx="1"/>
          </p:nvPr>
        </p:nvSpPr>
        <p:spPr bwMode="auto">
          <a:xfrm>
            <a:off x="1069975" y="2120900"/>
            <a:ext cx="10058400"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9010F71-13E5-47FB-BF67-2C157ACF071B}"/>
              </a:ext>
            </a:extLst>
          </p:cNvPr>
          <p:cNvSpPr>
            <a:spLocks noGrp="1"/>
          </p:cNvSpPr>
          <p:nvPr>
            <p:ph type="dt" sz="half" idx="2"/>
          </p:nvPr>
        </p:nvSpPr>
        <p:spPr>
          <a:xfrm>
            <a:off x="7964488" y="6272213"/>
            <a:ext cx="3273425" cy="365125"/>
          </a:xfrm>
          <a:prstGeom prst="rect">
            <a:avLst/>
          </a:prstGeom>
        </p:spPr>
        <p:txBody>
          <a:bodyPr vert="horz" lIns="91440" tIns="45720" rIns="91440" bIns="45720" rtlCol="0" anchor="ctr"/>
          <a:lstStyle>
            <a:lvl1pPr algn="r" eaLnBrk="1" fontAlgn="auto" hangingPunct="1">
              <a:spcBef>
                <a:spcPts val="0"/>
              </a:spcBef>
              <a:spcAft>
                <a:spcPts val="0"/>
              </a:spcAft>
              <a:defRPr sz="1100">
                <a:solidFill>
                  <a:schemeClr val="tx2"/>
                </a:solidFill>
                <a:latin typeface="+mn-lt"/>
              </a:defRPr>
            </a:lvl1pPr>
          </a:lstStyle>
          <a:p>
            <a:pPr>
              <a:defRPr/>
            </a:pPr>
            <a:fld id="{011D0DE2-8F25-487D-B3E9-ECE20042E0B0}" type="datetimeFigureOut">
              <a:rPr lang="en-IE"/>
              <a:pPr>
                <a:defRPr/>
              </a:pPr>
              <a:t>13/03/2023</a:t>
            </a:fld>
            <a:endParaRPr lang="en-IE"/>
          </a:p>
        </p:txBody>
      </p:sp>
      <p:sp>
        <p:nvSpPr>
          <p:cNvPr id="5" name="Footer Placeholder 4">
            <a:extLst>
              <a:ext uri="{FF2B5EF4-FFF2-40B4-BE49-F238E27FC236}">
                <a16:creationId xmlns:a16="http://schemas.microsoft.com/office/drawing/2014/main" id="{DAAD97F3-1D12-4EEF-80CF-D59FEE98CF84}"/>
              </a:ext>
            </a:extLst>
          </p:cNvPr>
          <p:cNvSpPr>
            <a:spLocks noGrp="1"/>
          </p:cNvSpPr>
          <p:nvPr>
            <p:ph type="ftr" sz="quarter" idx="3"/>
          </p:nvPr>
        </p:nvSpPr>
        <p:spPr>
          <a:xfrm>
            <a:off x="1087438" y="6272213"/>
            <a:ext cx="6327775" cy="365125"/>
          </a:xfrm>
          <a:prstGeom prst="rect">
            <a:avLst/>
          </a:prstGeom>
        </p:spPr>
        <p:txBody>
          <a:bodyPr vert="horz" lIns="91440" tIns="45720" rIns="91440" bIns="45720" rtlCol="0" anchor="ctr"/>
          <a:lstStyle>
            <a:lvl1pPr algn="l" eaLnBrk="1" fontAlgn="auto" hangingPunct="1">
              <a:spcBef>
                <a:spcPts val="0"/>
              </a:spcBef>
              <a:spcAft>
                <a:spcPts val="0"/>
              </a:spcAft>
              <a:defRPr sz="1100">
                <a:solidFill>
                  <a:schemeClr val="tx2"/>
                </a:solidFill>
                <a:latin typeface="+mn-lt"/>
              </a:defRPr>
            </a:lvl1pPr>
          </a:lstStyle>
          <a:p>
            <a:pPr>
              <a:defRPr/>
            </a:pPr>
            <a:endParaRPr lang="en-IE"/>
          </a:p>
        </p:txBody>
      </p:sp>
      <p:grpSp>
        <p:nvGrpSpPr>
          <p:cNvPr id="1030" name="Group 6">
            <a:extLst>
              <a:ext uri="{FF2B5EF4-FFF2-40B4-BE49-F238E27FC236}">
                <a16:creationId xmlns:a16="http://schemas.microsoft.com/office/drawing/2014/main" id="{07298282-111D-4969-A701-98C3BC557C95}"/>
              </a:ext>
            </a:extLst>
          </p:cNvPr>
          <p:cNvGrpSpPr>
            <a:grpSpLocks noChangeAspect="1"/>
          </p:cNvGrpSpPr>
          <p:nvPr/>
        </p:nvGrpSpPr>
        <p:grpSpPr bwMode="auto">
          <a:xfrm>
            <a:off x="11401425" y="6229350"/>
            <a:ext cx="457200" cy="457200"/>
            <a:chOff x="11361456" y="6195813"/>
            <a:chExt cx="548640" cy="548640"/>
          </a:xfrm>
        </p:grpSpPr>
        <p:sp>
          <p:nvSpPr>
            <p:cNvPr id="8" name="Oval 7">
              <a:extLst>
                <a:ext uri="{FF2B5EF4-FFF2-40B4-BE49-F238E27FC236}">
                  <a16:creationId xmlns:a16="http://schemas.microsoft.com/office/drawing/2014/main" id="{BEA1FD45-9D50-4FD3-BDA1-977AA57B719F}"/>
                </a:ext>
              </a:extLst>
            </p:cNvPr>
            <p:cNvSpPr/>
            <p:nvPr/>
          </p:nvSpPr>
          <p:spPr>
            <a:xfrm>
              <a:off x="11361456" y="6195813"/>
              <a:ext cx="548640" cy="548640"/>
            </a:xfrm>
            <a:prstGeom prst="ellipse">
              <a:avLst/>
            </a:prstGeom>
            <a:blipFill dpi="0" rotWithShape="1">
              <a:blip r:embed="rId13">
                <a:duotone>
                  <a:schemeClr val="accent1">
                    <a:shade val="45000"/>
                    <a:satMod val="135000"/>
                  </a:schemeClr>
                  <a:prstClr val="white"/>
                </a:duotone>
              </a:blip>
              <a:srcRect/>
              <a:tile tx="50800" ty="0" sx="85000" sy="85000" flip="none" algn="tl"/>
            </a:blipFill>
            <a:ln w="25400" cap="flat" cmpd="sng" algn="ctr">
              <a:noFill/>
              <a:prstDash val="solid"/>
            </a:ln>
            <a:effectLst/>
          </p:spPr>
        </p:sp>
        <p:sp>
          <p:nvSpPr>
            <p:cNvPr id="1035" name="Oval 8">
              <a:extLst>
                <a:ext uri="{FF2B5EF4-FFF2-40B4-BE49-F238E27FC236}">
                  <a16:creationId xmlns:a16="http://schemas.microsoft.com/office/drawing/2014/main" id="{3DF02744-E293-4F0C-AEAD-A1B902E8C949}"/>
                </a:ext>
              </a:extLst>
            </p:cNvPr>
            <p:cNvSpPr>
              <a:spLocks noChangeArrowheads="1"/>
            </p:cNvSpPr>
            <p:nvPr/>
          </p:nvSpPr>
          <p:spPr bwMode="auto">
            <a:xfrm>
              <a:off x="11395746" y="6230103"/>
              <a:ext cx="480060" cy="480060"/>
            </a:xfrm>
            <a:prstGeom prst="ellipse">
              <a:avLst/>
            </a:prstGeom>
            <a:noFill/>
            <a:ln w="127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defRPr>
              </a:lvl9pPr>
            </a:lstStyle>
            <a:p>
              <a:pPr>
                <a:defRPr/>
              </a:pPr>
              <a:endParaRPr lang="en-IE" altLang="en-US"/>
            </a:p>
          </p:txBody>
        </p:sp>
      </p:grpSp>
      <p:sp>
        <p:nvSpPr>
          <p:cNvPr id="6" name="Slide Number Placeholder 5">
            <a:extLst>
              <a:ext uri="{FF2B5EF4-FFF2-40B4-BE49-F238E27FC236}">
                <a16:creationId xmlns:a16="http://schemas.microsoft.com/office/drawing/2014/main" id="{D492BE4D-546B-4904-8642-3432087E69B9}"/>
              </a:ext>
            </a:extLst>
          </p:cNvPr>
          <p:cNvSpPr>
            <a:spLocks noGrp="1"/>
          </p:cNvSpPr>
          <p:nvPr>
            <p:ph type="sldNum" sz="quarter" idx="4"/>
          </p:nvPr>
        </p:nvSpPr>
        <p:spPr>
          <a:xfrm>
            <a:off x="11310938" y="6272213"/>
            <a:ext cx="639762"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400" b="1">
                <a:solidFill>
                  <a:srgbClr val="FFFFFF"/>
                </a:solidFill>
                <a:latin typeface="Rockwell Condensed" panose="02060603050405020104" pitchFamily="18" charset="0"/>
              </a:defRPr>
            </a:lvl1pPr>
          </a:lstStyle>
          <a:p>
            <a:fld id="{B28946E1-C0CA-41A7-A737-FC5822DC87C5}" type="slidenum">
              <a:rPr lang="en-IE" altLang="en-US"/>
              <a:pPr/>
              <a:t>‹#›</a:t>
            </a:fld>
            <a:endParaRPr lang="en-IE" altLang="en-US"/>
          </a:p>
        </p:txBody>
      </p:sp>
    </p:spTree>
  </p:cSld>
  <p:clrMap bg1="lt1" tx1="dk1" bg2="lt2" tx2="dk2" accent1="accent1" accent2="accent2" accent3="accent3" accent4="accent4" accent5="accent5" accent6="accent6" hlink="hlink" folHlink="folHlink"/>
  <p:sldLayoutIdLst>
    <p:sldLayoutId id="2147483887" r:id="rId1"/>
    <p:sldLayoutId id="2147483880" r:id="rId2"/>
    <p:sldLayoutId id="2147483888" r:id="rId3"/>
    <p:sldLayoutId id="2147483881" r:id="rId4"/>
    <p:sldLayoutId id="2147483882" r:id="rId5"/>
    <p:sldLayoutId id="2147483883" r:id="rId6"/>
    <p:sldLayoutId id="2147483884" r:id="rId7"/>
    <p:sldLayoutId id="2147483889" r:id="rId8"/>
    <p:sldLayoutId id="2147483890" r:id="rId9"/>
    <p:sldLayoutId id="2147483885" r:id="rId10"/>
    <p:sldLayoutId id="2147483886" r:id="rId11"/>
  </p:sldLayoutIdLst>
  <p:txStyles>
    <p:titleStyle>
      <a:lvl1pPr algn="l" rtl="0" eaLnBrk="0" fontAlgn="base" hangingPunct="0">
        <a:lnSpc>
          <a:spcPct val="90000"/>
        </a:lnSpc>
        <a:spcBef>
          <a:spcPct val="0"/>
        </a:spcBef>
        <a:spcAft>
          <a:spcPct val="0"/>
        </a:spcAft>
        <a:defRPr sz="5400" kern="1200" cap="all">
          <a:blipFill>
            <a:blip r:embed="rId1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vl2pPr algn="l" rtl="0" eaLnBrk="0" fontAlgn="base" hangingPunct="0">
        <a:lnSpc>
          <a:spcPct val="90000"/>
        </a:lnSpc>
        <a:spcBef>
          <a:spcPct val="0"/>
        </a:spcBef>
        <a:spcAft>
          <a:spcPct val="0"/>
        </a:spcAft>
        <a:defRPr sz="5400">
          <a:solidFill>
            <a:schemeClr val="tx1"/>
          </a:solidFill>
          <a:latin typeface="Rockwell Condensed" panose="02060603050405020104" pitchFamily="18" charset="0"/>
        </a:defRPr>
      </a:lvl2pPr>
      <a:lvl3pPr algn="l" rtl="0" eaLnBrk="0" fontAlgn="base" hangingPunct="0">
        <a:lnSpc>
          <a:spcPct val="90000"/>
        </a:lnSpc>
        <a:spcBef>
          <a:spcPct val="0"/>
        </a:spcBef>
        <a:spcAft>
          <a:spcPct val="0"/>
        </a:spcAft>
        <a:defRPr sz="5400">
          <a:solidFill>
            <a:schemeClr val="tx1"/>
          </a:solidFill>
          <a:latin typeface="Rockwell Condensed" panose="02060603050405020104" pitchFamily="18" charset="0"/>
        </a:defRPr>
      </a:lvl3pPr>
      <a:lvl4pPr algn="l" rtl="0" eaLnBrk="0" fontAlgn="base" hangingPunct="0">
        <a:lnSpc>
          <a:spcPct val="90000"/>
        </a:lnSpc>
        <a:spcBef>
          <a:spcPct val="0"/>
        </a:spcBef>
        <a:spcAft>
          <a:spcPct val="0"/>
        </a:spcAft>
        <a:defRPr sz="5400">
          <a:solidFill>
            <a:schemeClr val="tx1"/>
          </a:solidFill>
          <a:latin typeface="Rockwell Condensed" panose="02060603050405020104" pitchFamily="18" charset="0"/>
        </a:defRPr>
      </a:lvl4pPr>
      <a:lvl5pPr algn="l" rtl="0" eaLnBrk="0" fontAlgn="base" hangingPunct="0">
        <a:lnSpc>
          <a:spcPct val="90000"/>
        </a:lnSpc>
        <a:spcBef>
          <a:spcPct val="0"/>
        </a:spcBef>
        <a:spcAft>
          <a:spcPct val="0"/>
        </a:spcAft>
        <a:defRPr sz="5400">
          <a:solidFill>
            <a:schemeClr val="tx1"/>
          </a:solidFill>
          <a:latin typeface="Rockwell Condensed" panose="02060603050405020104" pitchFamily="18" charset="0"/>
        </a:defRPr>
      </a:lvl5pPr>
      <a:lvl6pPr marL="457200" algn="l" rtl="0" fontAlgn="base">
        <a:lnSpc>
          <a:spcPct val="90000"/>
        </a:lnSpc>
        <a:spcBef>
          <a:spcPct val="0"/>
        </a:spcBef>
        <a:spcAft>
          <a:spcPct val="0"/>
        </a:spcAft>
        <a:defRPr sz="5400">
          <a:solidFill>
            <a:schemeClr val="tx1"/>
          </a:solidFill>
          <a:latin typeface="Rockwell Condensed" panose="02060603050405020104" pitchFamily="18" charset="0"/>
        </a:defRPr>
      </a:lvl6pPr>
      <a:lvl7pPr marL="914400" algn="l" rtl="0" fontAlgn="base">
        <a:lnSpc>
          <a:spcPct val="90000"/>
        </a:lnSpc>
        <a:spcBef>
          <a:spcPct val="0"/>
        </a:spcBef>
        <a:spcAft>
          <a:spcPct val="0"/>
        </a:spcAft>
        <a:defRPr sz="5400">
          <a:solidFill>
            <a:schemeClr val="tx1"/>
          </a:solidFill>
          <a:latin typeface="Rockwell Condensed" panose="02060603050405020104" pitchFamily="18" charset="0"/>
        </a:defRPr>
      </a:lvl7pPr>
      <a:lvl8pPr marL="1371600" algn="l" rtl="0" fontAlgn="base">
        <a:lnSpc>
          <a:spcPct val="90000"/>
        </a:lnSpc>
        <a:spcBef>
          <a:spcPct val="0"/>
        </a:spcBef>
        <a:spcAft>
          <a:spcPct val="0"/>
        </a:spcAft>
        <a:defRPr sz="5400">
          <a:solidFill>
            <a:schemeClr val="tx1"/>
          </a:solidFill>
          <a:latin typeface="Rockwell Condensed" panose="02060603050405020104" pitchFamily="18" charset="0"/>
        </a:defRPr>
      </a:lvl8pPr>
      <a:lvl9pPr marL="1828800" algn="l" rtl="0" fontAlgn="base">
        <a:lnSpc>
          <a:spcPct val="90000"/>
        </a:lnSpc>
        <a:spcBef>
          <a:spcPct val="0"/>
        </a:spcBef>
        <a:spcAft>
          <a:spcPct val="0"/>
        </a:spcAft>
        <a:defRPr sz="5400">
          <a:solidFill>
            <a:schemeClr val="tx1"/>
          </a:solidFill>
          <a:latin typeface="Rockwell Condensed" panose="02060603050405020104" pitchFamily="18" charset="0"/>
        </a:defRPr>
      </a:lvl9pPr>
    </p:titleStyle>
    <p:bodyStyle>
      <a:lvl1pPr marL="182563" indent="-182563" algn="l" rtl="0" eaLnBrk="0" fontAlgn="base" hangingPunct="0">
        <a:lnSpc>
          <a:spcPct val="90000"/>
        </a:lnSpc>
        <a:spcBef>
          <a:spcPts val="1200"/>
        </a:spcBef>
        <a:spcAft>
          <a:spcPct val="0"/>
        </a:spcAft>
        <a:buClr>
          <a:srgbClr val="9E3611"/>
        </a:buClr>
        <a:buSzPct val="85000"/>
        <a:buFont typeface="Wingdings" panose="05000000000000000000" pitchFamily="2" charset="2"/>
        <a:buChar char="§"/>
        <a:defRPr sz="2000" kern="1200">
          <a:solidFill>
            <a:schemeClr val="tx1"/>
          </a:solidFill>
          <a:latin typeface="+mn-lt"/>
          <a:ea typeface="+mn-ea"/>
          <a:cs typeface="+mn-cs"/>
        </a:defRPr>
      </a:lvl1pPr>
      <a:lvl2pPr marL="457200" indent="-182563" algn="l" rtl="0" eaLnBrk="0" fontAlgn="base" hangingPunct="0">
        <a:lnSpc>
          <a:spcPct val="90000"/>
        </a:lnSpc>
        <a:spcBef>
          <a:spcPts val="400"/>
        </a:spcBef>
        <a:spcAft>
          <a:spcPts val="200"/>
        </a:spcAft>
        <a:buClr>
          <a:srgbClr val="9E3611"/>
        </a:buClr>
        <a:buSzPct val="85000"/>
        <a:buFont typeface="Wingdings" panose="05000000000000000000" pitchFamily="2" charset="2"/>
        <a:buChar char="§"/>
        <a:defRPr kern="1200">
          <a:solidFill>
            <a:schemeClr val="tx1"/>
          </a:solidFill>
          <a:latin typeface="+mn-lt"/>
          <a:ea typeface="+mn-ea"/>
          <a:cs typeface="+mn-cs"/>
        </a:defRPr>
      </a:lvl2pPr>
      <a:lvl3pPr marL="730250" indent="-182563" algn="l" rtl="0" eaLnBrk="0" fontAlgn="base" hangingPunct="0">
        <a:lnSpc>
          <a:spcPct val="90000"/>
        </a:lnSpc>
        <a:spcBef>
          <a:spcPts val="400"/>
        </a:spcBef>
        <a:spcAft>
          <a:spcPts val="200"/>
        </a:spcAft>
        <a:buClr>
          <a:srgbClr val="9E3611"/>
        </a:buClr>
        <a:buSzPct val="85000"/>
        <a:buFont typeface="Wingdings" panose="05000000000000000000" pitchFamily="2" charset="2"/>
        <a:buChar char="§"/>
        <a:defRPr sz="1600" kern="1200">
          <a:solidFill>
            <a:schemeClr val="tx1"/>
          </a:solidFill>
          <a:latin typeface="+mn-lt"/>
          <a:ea typeface="+mn-ea"/>
          <a:cs typeface="+mn-cs"/>
        </a:defRPr>
      </a:lvl3pPr>
      <a:lvl4pPr marL="1004888" indent="-182563" algn="l" rtl="0" eaLnBrk="0" fontAlgn="base" hangingPunct="0">
        <a:lnSpc>
          <a:spcPct val="90000"/>
        </a:lnSpc>
        <a:spcBef>
          <a:spcPts val="400"/>
        </a:spcBef>
        <a:spcAft>
          <a:spcPts val="200"/>
        </a:spcAft>
        <a:buClr>
          <a:srgbClr val="9E3611"/>
        </a:buClr>
        <a:buSzPct val="85000"/>
        <a:buFont typeface="Wingdings" panose="05000000000000000000" pitchFamily="2" charset="2"/>
        <a:buChar char="§"/>
        <a:defRPr sz="1600" kern="1200">
          <a:solidFill>
            <a:schemeClr val="tx1"/>
          </a:solidFill>
          <a:latin typeface="+mn-lt"/>
          <a:ea typeface="+mn-ea"/>
          <a:cs typeface="+mn-cs"/>
        </a:defRPr>
      </a:lvl4pPr>
      <a:lvl5pPr marL="1279525" indent="-182563" algn="l" rtl="0" eaLnBrk="0" fontAlgn="base" hangingPunct="0">
        <a:lnSpc>
          <a:spcPct val="90000"/>
        </a:lnSpc>
        <a:spcBef>
          <a:spcPts val="400"/>
        </a:spcBef>
        <a:spcAft>
          <a:spcPts val="200"/>
        </a:spcAft>
        <a:buClr>
          <a:srgbClr val="9E3611"/>
        </a:buClr>
        <a:buSzPct val="85000"/>
        <a:buFont typeface="Wingdings" panose="05000000000000000000"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www.wexfordcbs.ie/" TargetMode="Externa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buseireann.ie/" TargetMode="External"/><Relationship Id="rId2" Type="http://schemas.openxmlformats.org/officeDocument/2006/relationships/hyperlink" Target="mailto:schools.waterford@buseireann.ie" TargetMode="External"/><Relationship Id="rId1" Type="http://schemas.openxmlformats.org/officeDocument/2006/relationships/slideLayout" Target="../slideLayouts/slideLayout2.xml"/><Relationship Id="rId5" Type="http://schemas.openxmlformats.org/officeDocument/2006/relationships/hyperlink" Target="http://www.education.ie/" TargetMode="External"/><Relationship Id="rId4" Type="http://schemas.openxmlformats.org/officeDocument/2006/relationships/hyperlink" Target="mailto:school.transport@education.gov.ie"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wexfordcbs.ie/"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jct.ie/home/home.php" TargetMode="External"/><Relationship Id="rId2" Type="http://schemas.openxmlformats.org/officeDocument/2006/relationships/hyperlink" Target="http://www.ncca.ie/en/junior-cycle"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careersportal.ie/careerguidance/office.php?school_id=705" TargetMode="External"/><Relationship Id="rId2" Type="http://schemas.openxmlformats.org/officeDocument/2006/relationships/hyperlink" Target="mailto:lgoff@wexfordcbs.ie"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2" Type="http://schemas.openxmlformats.org/officeDocument/2006/relationships/hyperlink" Target="http://www.wexfordcbs.ie/"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5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1.png"/></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42.png"/></Relationships>
</file>

<file path=ppt/slides/_rels/slide6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mailto:jhegarty@wexfordcbs.ie" TargetMode="External"/><Relationship Id="rId7" Type="http://schemas.openxmlformats.org/officeDocument/2006/relationships/hyperlink" Target="mailto:mconnell@wexford.ie" TargetMode="External"/><Relationship Id="rId2" Type="http://schemas.openxmlformats.org/officeDocument/2006/relationships/hyperlink" Target="mailto:principal@wexfordcbs.ie" TargetMode="External"/><Relationship Id="rId1" Type="http://schemas.openxmlformats.org/officeDocument/2006/relationships/slideLayout" Target="../slideLayouts/slideLayout2.xml"/><Relationship Id="rId6" Type="http://schemas.openxmlformats.org/officeDocument/2006/relationships/hyperlink" Target="mailto:adarcy@wexford.ie" TargetMode="External"/><Relationship Id="rId5" Type="http://schemas.openxmlformats.org/officeDocument/2006/relationships/hyperlink" Target="mailto:jnolan@wexfordcbs.ie" TargetMode="External"/><Relationship Id="rId4" Type="http://schemas.openxmlformats.org/officeDocument/2006/relationships/hyperlink" Target="mailto:abarry@wexfordcbs.ie"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CCE59-50D3-4407-A502-FE11FE9D17E6}"/>
              </a:ext>
            </a:extLst>
          </p:cNvPr>
          <p:cNvSpPr>
            <a:spLocks noGrp="1"/>
          </p:cNvSpPr>
          <p:nvPr>
            <p:ph type="ctrTitle"/>
          </p:nvPr>
        </p:nvSpPr>
        <p:spPr/>
        <p:txBody>
          <a:bodyPr/>
          <a:lstStyle/>
          <a:p>
            <a:pPr algn="ctr" eaLnBrk="1" fontAlgn="auto" hangingPunct="1">
              <a:spcAft>
                <a:spcPts val="0"/>
              </a:spcAft>
              <a:defRPr/>
            </a:pPr>
            <a:r>
              <a:rPr lang="en-IE" dirty="0"/>
              <a:t>INCOMING 1</a:t>
            </a:r>
            <a:r>
              <a:rPr lang="en-IE" baseline="30000" dirty="0"/>
              <a:t>ST</a:t>
            </a:r>
            <a:r>
              <a:rPr lang="en-IE" dirty="0"/>
              <a:t> </a:t>
            </a:r>
            <a:r>
              <a:rPr lang="en-IE"/>
              <a:t>YEARS 2023</a:t>
            </a:r>
            <a:endParaRPr lang="en-IE" dirty="0"/>
          </a:p>
        </p:txBody>
      </p:sp>
      <p:pic>
        <p:nvPicPr>
          <p:cNvPr id="7171" name="Picture 3">
            <a:extLst>
              <a:ext uri="{FF2B5EF4-FFF2-40B4-BE49-F238E27FC236}">
                <a16:creationId xmlns:a16="http://schemas.microsoft.com/office/drawing/2014/main" id="{BFA53E7E-FC21-7C7A-B015-FB98BF066C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7638" y="4594225"/>
            <a:ext cx="1614487"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96D17-EAA2-4C06-A2C8-FB4BCACEA9D0}"/>
              </a:ext>
            </a:extLst>
          </p:cNvPr>
          <p:cNvSpPr>
            <a:spLocks noGrp="1"/>
          </p:cNvSpPr>
          <p:nvPr>
            <p:ph type="title"/>
          </p:nvPr>
        </p:nvSpPr>
        <p:spPr/>
        <p:txBody>
          <a:bodyPr/>
          <a:lstStyle/>
          <a:p>
            <a:pPr>
              <a:defRPr/>
            </a:pPr>
            <a:r>
              <a:rPr lang="en-IE" dirty="0">
                <a:solidFill>
                  <a:schemeClr val="tx1"/>
                </a:solidFill>
              </a:rPr>
              <a:t>FEES 2023/2024</a:t>
            </a:r>
          </a:p>
        </p:txBody>
      </p:sp>
      <p:sp>
        <p:nvSpPr>
          <p:cNvPr id="3" name="Text Placeholder 2">
            <a:extLst>
              <a:ext uri="{FF2B5EF4-FFF2-40B4-BE49-F238E27FC236}">
                <a16:creationId xmlns:a16="http://schemas.microsoft.com/office/drawing/2014/main" id="{C604DC6E-850D-49A8-AEF1-1B90729F79DE}"/>
              </a:ext>
            </a:extLst>
          </p:cNvPr>
          <p:cNvSpPr>
            <a:spLocks noGrp="1"/>
          </p:cNvSpPr>
          <p:nvPr>
            <p:ph type="body" idx="1"/>
          </p:nvPr>
        </p:nvSpPr>
        <p:spPr>
          <a:xfrm>
            <a:off x="1066800" y="2047875"/>
            <a:ext cx="4754563" cy="639763"/>
          </a:xfrm>
        </p:spPr>
        <p:txBody>
          <a:bodyPr/>
          <a:lstStyle/>
          <a:p>
            <a:pPr algn="ctr">
              <a:defRPr/>
            </a:pPr>
            <a:r>
              <a:rPr lang="en-IE" dirty="0"/>
              <a:t>ALREADY PAID</a:t>
            </a:r>
          </a:p>
        </p:txBody>
      </p:sp>
      <p:sp>
        <p:nvSpPr>
          <p:cNvPr id="18436" name="Content Placeholder 3">
            <a:extLst>
              <a:ext uri="{FF2B5EF4-FFF2-40B4-BE49-F238E27FC236}">
                <a16:creationId xmlns:a16="http://schemas.microsoft.com/office/drawing/2014/main" id="{D1489B4C-96E2-4E1E-993E-98D7F1E523B9}"/>
              </a:ext>
            </a:extLst>
          </p:cNvPr>
          <p:cNvSpPr>
            <a:spLocks noGrp="1" noChangeArrowheads="1"/>
          </p:cNvSpPr>
          <p:nvPr>
            <p:ph sz="half" idx="2"/>
          </p:nvPr>
        </p:nvSpPr>
        <p:spPr>
          <a:xfrm>
            <a:off x="1069975" y="2743200"/>
            <a:ext cx="4754563" cy="3292475"/>
          </a:xfrm>
        </p:spPr>
        <p:txBody>
          <a:bodyPr/>
          <a:lstStyle/>
          <a:p>
            <a:pPr marL="182245" indent="-182245">
              <a:defRPr/>
            </a:pPr>
            <a:r>
              <a:rPr lang="en-IE" altLang="en-US" dirty="0"/>
              <a:t>First Year Fee €120</a:t>
            </a:r>
            <a:endParaRPr lang="en-US" dirty="0"/>
          </a:p>
          <a:p>
            <a:pPr marL="0" indent="0">
              <a:buFont typeface="Wingdings" panose="05000000000000000000" pitchFamily="2" charset="2"/>
              <a:buNone/>
              <a:defRPr/>
            </a:pPr>
            <a:r>
              <a:rPr lang="en-IE" altLang="en-US" dirty="0"/>
              <a:t>(Covering the following)</a:t>
            </a:r>
          </a:p>
          <a:p>
            <a:pPr marL="182245" indent="-182245">
              <a:defRPr/>
            </a:pPr>
            <a:r>
              <a:rPr lang="en-IE" altLang="en-US" dirty="0"/>
              <a:t>Lending Scheme €40</a:t>
            </a:r>
          </a:p>
          <a:p>
            <a:pPr marL="182245" indent="-182245">
              <a:defRPr/>
            </a:pPr>
            <a:r>
              <a:rPr lang="en-IE" altLang="en-US" dirty="0"/>
              <a:t>Printing Fee €20</a:t>
            </a:r>
          </a:p>
          <a:p>
            <a:pPr marL="182245" indent="-182245">
              <a:defRPr/>
            </a:pPr>
            <a:r>
              <a:rPr lang="en-IE" altLang="en-US" dirty="0"/>
              <a:t>School Journal €10</a:t>
            </a:r>
          </a:p>
          <a:p>
            <a:pPr marL="182245" indent="-182245">
              <a:defRPr/>
            </a:pPr>
            <a:r>
              <a:rPr lang="en-IE" altLang="en-US" dirty="0"/>
              <a:t>Administration Fee €50 </a:t>
            </a:r>
          </a:p>
        </p:txBody>
      </p:sp>
      <p:sp>
        <p:nvSpPr>
          <p:cNvPr id="5" name="Text Placeholder 4">
            <a:extLst>
              <a:ext uri="{FF2B5EF4-FFF2-40B4-BE49-F238E27FC236}">
                <a16:creationId xmlns:a16="http://schemas.microsoft.com/office/drawing/2014/main" id="{77B15514-2C8E-445E-95B1-E45BA0736B3D}"/>
              </a:ext>
            </a:extLst>
          </p:cNvPr>
          <p:cNvSpPr>
            <a:spLocks noGrp="1"/>
          </p:cNvSpPr>
          <p:nvPr>
            <p:ph type="body" sz="quarter" idx="3"/>
          </p:nvPr>
        </p:nvSpPr>
        <p:spPr>
          <a:xfrm>
            <a:off x="6364288" y="2047875"/>
            <a:ext cx="4754562" cy="639763"/>
          </a:xfrm>
        </p:spPr>
        <p:txBody>
          <a:bodyPr/>
          <a:lstStyle/>
          <a:p>
            <a:pPr algn="ctr">
              <a:defRPr/>
            </a:pPr>
            <a:r>
              <a:rPr lang="en-IE" dirty="0"/>
              <a:t>REMAINING</a:t>
            </a:r>
          </a:p>
        </p:txBody>
      </p:sp>
      <p:sp>
        <p:nvSpPr>
          <p:cNvPr id="6" name="Content Placeholder 5">
            <a:extLst>
              <a:ext uri="{FF2B5EF4-FFF2-40B4-BE49-F238E27FC236}">
                <a16:creationId xmlns:a16="http://schemas.microsoft.com/office/drawing/2014/main" id="{49FEE66C-54C3-452B-ACEF-E41C21E87ED0}"/>
              </a:ext>
            </a:extLst>
          </p:cNvPr>
          <p:cNvSpPr>
            <a:spLocks noGrp="1"/>
          </p:cNvSpPr>
          <p:nvPr>
            <p:ph sz="quarter" idx="4"/>
          </p:nvPr>
        </p:nvSpPr>
        <p:spPr>
          <a:xfrm>
            <a:off x="6364288" y="2743200"/>
            <a:ext cx="4754562" cy="3292475"/>
          </a:xfrm>
        </p:spPr>
        <p:txBody>
          <a:bodyPr/>
          <a:lstStyle/>
          <a:p>
            <a:pPr marL="182245" indent="-182245">
              <a:defRPr/>
            </a:pPr>
            <a:r>
              <a:rPr lang="en-IE" dirty="0"/>
              <a:t>Voluntary Contribution €80 (or €80 per family</a:t>
            </a:r>
            <a:r>
              <a:rPr lang="en-US" dirty="0"/>
              <a:t>)</a:t>
            </a:r>
          </a:p>
          <a:p>
            <a:pPr marL="0" indent="0">
              <a:buFont typeface="Wingdings" panose="05000000000000000000" pitchFamily="2" charset="2"/>
              <a:buNone/>
              <a:defRPr/>
            </a:pPr>
            <a:r>
              <a:rPr lang="en-IE" dirty="0"/>
              <a:t>   August 2023(Online)</a:t>
            </a:r>
          </a:p>
          <a:p>
            <a:pPr marL="182245" indent="-182245">
              <a:defRPr/>
            </a:pPr>
            <a:r>
              <a:rPr lang="en-IE" dirty="0"/>
              <a:t>School Pitch €30 or €50 for family August 2023 (Online)</a:t>
            </a:r>
          </a:p>
          <a:p>
            <a:pPr marL="182245" indent="-182245">
              <a:defRPr/>
            </a:pPr>
            <a:r>
              <a:rPr lang="en-IE" dirty="0"/>
              <a:t>Lockers €15 collected by Parents’ Council online</a:t>
            </a:r>
          </a:p>
        </p:txBody>
      </p:sp>
      <p:sp>
        <p:nvSpPr>
          <p:cNvPr id="7" name="Rectangle 6">
            <a:extLst>
              <a:ext uri="{FF2B5EF4-FFF2-40B4-BE49-F238E27FC236}">
                <a16:creationId xmlns:a16="http://schemas.microsoft.com/office/drawing/2014/main" id="{DD5F03FC-89FB-4E71-B838-4DE1D513A347}"/>
              </a:ext>
            </a:extLst>
          </p:cNvPr>
          <p:cNvSpPr/>
          <p:nvPr/>
        </p:nvSpPr>
        <p:spPr>
          <a:xfrm>
            <a:off x="2609850" y="5443538"/>
            <a:ext cx="7031038" cy="923925"/>
          </a:xfrm>
          <a:prstGeom prst="rect">
            <a:avLst/>
          </a:prstGeom>
        </p:spPr>
        <p:txBody>
          <a:bodyPr>
            <a:spAutoFit/>
          </a:bodyPr>
          <a:lstStyle/>
          <a:p>
            <a:pPr algn="ctr">
              <a:buFont typeface="Wingdings" panose="05000000000000000000" pitchFamily="2" charset="2"/>
              <a:buNone/>
              <a:defRPr/>
            </a:pPr>
            <a:endParaRPr lang="en-IE" b="1" dirty="0">
              <a:effectLst>
                <a:outerShdw blurRad="38100" dist="38100" dir="2700000" algn="tl">
                  <a:srgbClr val="000000">
                    <a:alpha val="43137"/>
                  </a:srgbClr>
                </a:outerShdw>
              </a:effectLst>
            </a:endParaRPr>
          </a:p>
          <a:p>
            <a:pPr algn="ctr">
              <a:buFont typeface="Wingdings" panose="05000000000000000000" pitchFamily="2" charset="2"/>
              <a:buNone/>
              <a:defRPr/>
            </a:pPr>
            <a:r>
              <a:rPr lang="en-IE" b="1" dirty="0">
                <a:effectLst>
                  <a:outerShdw blurRad="38100" dist="38100" dir="2700000" algn="tl">
                    <a:srgbClr val="000000">
                      <a:alpha val="43137"/>
                    </a:srgbClr>
                  </a:outerShdw>
                </a:effectLst>
              </a:rPr>
              <a:t>All Payments-Easy Payments Plus (tab on school website) </a:t>
            </a:r>
            <a:r>
              <a:rPr lang="en-IE" dirty="0">
                <a:hlinkClick r:id="rId2"/>
              </a:rPr>
              <a:t>www.wexfordcbs.ie</a:t>
            </a:r>
            <a:endParaRPr lang="en-IE"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82956-F192-4389-8149-79FB016E8168}"/>
              </a:ext>
            </a:extLst>
          </p:cNvPr>
          <p:cNvSpPr>
            <a:spLocks noGrp="1"/>
          </p:cNvSpPr>
          <p:nvPr>
            <p:ph type="title"/>
          </p:nvPr>
        </p:nvSpPr>
        <p:spPr/>
        <p:txBody>
          <a:bodyPr/>
          <a:lstStyle/>
          <a:p>
            <a:pPr>
              <a:defRPr/>
            </a:pPr>
            <a:r>
              <a:rPr lang="en-IE" dirty="0"/>
              <a:t>Uniform</a:t>
            </a:r>
            <a:endParaRPr lang="en-US" dirty="0"/>
          </a:p>
        </p:txBody>
      </p:sp>
      <p:sp>
        <p:nvSpPr>
          <p:cNvPr id="18435" name="Content Placeholder 2">
            <a:extLst>
              <a:ext uri="{FF2B5EF4-FFF2-40B4-BE49-F238E27FC236}">
                <a16:creationId xmlns:a16="http://schemas.microsoft.com/office/drawing/2014/main" id="{B42915A2-53EE-56A7-61CB-571353731E63}"/>
              </a:ext>
            </a:extLst>
          </p:cNvPr>
          <p:cNvSpPr>
            <a:spLocks noGrp="1" noChangeArrowheads="1"/>
          </p:cNvSpPr>
          <p:nvPr>
            <p:ph idx="1"/>
          </p:nvPr>
        </p:nvSpPr>
        <p:spPr>
          <a:xfrm>
            <a:off x="1881188" y="1341438"/>
            <a:ext cx="8485187" cy="5400675"/>
          </a:xfrm>
        </p:spPr>
        <p:txBody>
          <a:bodyPr/>
          <a:lstStyle/>
          <a:p>
            <a:pPr marL="182245" indent="-182245"/>
            <a:endParaRPr lang="en-IE" altLang="en-US" sz="2800" dirty="0"/>
          </a:p>
          <a:p>
            <a:pPr marL="182245" indent="-182245"/>
            <a:r>
              <a:rPr lang="en-IE" altLang="en-US" sz="2800" dirty="0"/>
              <a:t>Black Shoes</a:t>
            </a:r>
          </a:p>
          <a:p>
            <a:pPr marL="182245" indent="-182245"/>
            <a:r>
              <a:rPr lang="en-IE" altLang="en-US" sz="2800" dirty="0"/>
              <a:t>Navy Trousers</a:t>
            </a:r>
          </a:p>
          <a:p>
            <a:pPr marL="182245" indent="-182245"/>
            <a:r>
              <a:rPr lang="en-IE" altLang="en-US" sz="2800" dirty="0"/>
              <a:t>Pale Blue Shirt</a:t>
            </a:r>
          </a:p>
          <a:p>
            <a:pPr marL="182245" indent="-182245"/>
            <a:r>
              <a:rPr lang="en-IE" altLang="en-US" sz="2800" dirty="0"/>
              <a:t>Grey Jumper with School Crest</a:t>
            </a:r>
          </a:p>
          <a:p>
            <a:pPr marL="182245" indent="-182245"/>
            <a:r>
              <a:rPr lang="en-IE" altLang="en-US" sz="2800" dirty="0"/>
              <a:t>Navy tie with pale blue stripe</a:t>
            </a:r>
          </a:p>
          <a:p>
            <a:pPr marL="182245" indent="-182245"/>
            <a:r>
              <a:rPr lang="en-IE" altLang="en-US" sz="2800" dirty="0"/>
              <a:t>School Jacket (Various options available-O'Neill's website or local stores)</a:t>
            </a:r>
          </a:p>
          <a:p>
            <a:pPr marL="182245" indent="-182245"/>
            <a:r>
              <a:rPr lang="en-IE" altLang="en-US" sz="2800" dirty="0"/>
              <a:t>Good idea to have a backup uniform</a:t>
            </a:r>
          </a:p>
          <a:p>
            <a:pPr marL="182245" indent="-182245"/>
            <a:r>
              <a:rPr lang="en-IE" altLang="en-US" sz="2800" dirty="0"/>
              <a:t>Parents of those who arrive out of uniform will be contacted to bring their son home</a:t>
            </a:r>
            <a:endParaRPr lang="en-US" altLang="en-US" sz="2800" dirty="0"/>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0897F-432B-46ED-A046-D903D7212A22}"/>
              </a:ext>
            </a:extLst>
          </p:cNvPr>
          <p:cNvSpPr>
            <a:spLocks noGrp="1"/>
          </p:cNvSpPr>
          <p:nvPr>
            <p:ph type="title"/>
          </p:nvPr>
        </p:nvSpPr>
        <p:spPr/>
        <p:txBody>
          <a:bodyPr/>
          <a:lstStyle/>
          <a:p>
            <a:pPr>
              <a:defRPr/>
            </a:pPr>
            <a:r>
              <a:rPr lang="en-IE" dirty="0"/>
              <a:t>School Transport</a:t>
            </a:r>
            <a:endParaRPr lang="en-US" dirty="0"/>
          </a:p>
        </p:txBody>
      </p:sp>
      <p:sp>
        <p:nvSpPr>
          <p:cNvPr id="3" name="Content Placeholder 2">
            <a:extLst>
              <a:ext uri="{FF2B5EF4-FFF2-40B4-BE49-F238E27FC236}">
                <a16:creationId xmlns:a16="http://schemas.microsoft.com/office/drawing/2014/main" id="{310D56DB-C7B0-43D5-B841-E927FA8B0B4A}"/>
              </a:ext>
            </a:extLst>
          </p:cNvPr>
          <p:cNvSpPr>
            <a:spLocks noGrp="1"/>
          </p:cNvSpPr>
          <p:nvPr>
            <p:ph idx="1"/>
          </p:nvPr>
        </p:nvSpPr>
        <p:spPr/>
        <p:txBody>
          <a:bodyPr/>
          <a:lstStyle/>
          <a:p>
            <a:pPr marL="182245" indent="-182245">
              <a:defRPr/>
            </a:pPr>
            <a:r>
              <a:rPr lang="en-IE" dirty="0"/>
              <a:t>All queries re school transport should be directed to Bus Éireann on 051 873401 or e-mail </a:t>
            </a:r>
            <a:r>
              <a:rPr lang="en-IE" dirty="0">
                <a:hlinkClick r:id="rId2"/>
              </a:rPr>
              <a:t>schools.waterford@buseireann.ie</a:t>
            </a:r>
            <a:r>
              <a:rPr lang="en-IE" dirty="0"/>
              <a:t>.</a:t>
            </a:r>
            <a:endParaRPr lang="en-US"/>
          </a:p>
          <a:p>
            <a:pPr marL="0" indent="0">
              <a:buFont typeface="Wingdings" panose="05000000000000000000" pitchFamily="2" charset="2"/>
              <a:buNone/>
              <a:defRPr/>
            </a:pPr>
            <a:r>
              <a:rPr lang="en-IE" dirty="0"/>
              <a:t> </a:t>
            </a:r>
          </a:p>
          <a:p>
            <a:pPr marL="182245" indent="-182245">
              <a:defRPr/>
            </a:pPr>
            <a:r>
              <a:rPr lang="en-IE" dirty="0"/>
              <a:t>To apply, go to </a:t>
            </a:r>
            <a:r>
              <a:rPr lang="en-IE" dirty="0">
                <a:hlinkClick r:id="rId3"/>
              </a:rPr>
              <a:t>www.buseireann.ie/schooltransport</a:t>
            </a:r>
            <a:r>
              <a:rPr lang="en-IE" dirty="0"/>
              <a:t> and follow links and submit form or alternatively download and submit by post to Waterford School Transport Office, Bus Eireann, The Quay, Waterford. You need to know the school’s roll number: 63640R.</a:t>
            </a:r>
          </a:p>
          <a:p>
            <a:pPr marL="182245" indent="-182245">
              <a:defRPr/>
            </a:pPr>
            <a:endParaRPr lang="en-IE" dirty="0"/>
          </a:p>
          <a:p>
            <a:pPr marL="182245" indent="-182245">
              <a:defRPr/>
            </a:pPr>
            <a:r>
              <a:rPr lang="en-IE" dirty="0"/>
              <a:t>DES Phone 057 9325466/7 or e-mail </a:t>
            </a:r>
            <a:r>
              <a:rPr lang="en-IE" dirty="0">
                <a:hlinkClick r:id="rId4"/>
              </a:rPr>
              <a:t>school.transport@education.gov.ie</a:t>
            </a:r>
            <a:r>
              <a:rPr lang="en-IE" dirty="0"/>
              <a:t> For more details go to </a:t>
            </a:r>
            <a:r>
              <a:rPr lang="en-IE" dirty="0">
                <a:hlinkClick r:id="rId5"/>
              </a:rPr>
              <a:t>www.education.ie</a:t>
            </a:r>
            <a:r>
              <a:rPr lang="en-IE" dirty="0"/>
              <a:t> </a:t>
            </a:r>
          </a:p>
          <a:p>
            <a:pPr marL="0" indent="0">
              <a:buFont typeface="Wingdings" panose="05000000000000000000" pitchFamily="2" charset="2"/>
              <a:buNone/>
              <a:defRPr/>
            </a:pPr>
            <a:endParaRPr lang="en-IE" dirty="0"/>
          </a:p>
          <a:p>
            <a:pPr marL="182245" indent="-182245">
              <a:defRPr/>
            </a:pPr>
            <a:r>
              <a:rPr lang="en-IE" dirty="0"/>
              <a:t>Eligibility for new entrants will be determined by reference to the distance they reside from their nearest Post Primary Education Centre (4.8km minimum distance)</a:t>
            </a:r>
            <a:endParaRPr lang="en-US" dirty="0"/>
          </a:p>
          <a:p>
            <a:pPr marL="0" indent="0">
              <a:buFont typeface="Wingdings" panose="05000000000000000000" pitchFamily="2" charset="2"/>
              <a:buNone/>
              <a:defRPr/>
            </a:pPr>
            <a:endParaRPr lang="en-IE" dirty="0"/>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1EAA5-C4CE-4122-8776-8897FF7D96BC}"/>
              </a:ext>
            </a:extLst>
          </p:cNvPr>
          <p:cNvSpPr>
            <a:spLocks noGrp="1"/>
          </p:cNvSpPr>
          <p:nvPr>
            <p:ph type="title"/>
          </p:nvPr>
        </p:nvSpPr>
        <p:spPr/>
        <p:txBody>
          <a:bodyPr/>
          <a:lstStyle/>
          <a:p>
            <a:pPr>
              <a:defRPr/>
            </a:pPr>
            <a:r>
              <a:rPr lang="en-IE" dirty="0"/>
              <a:t>Book Lending Scheme</a:t>
            </a:r>
            <a:endParaRPr lang="en-US" dirty="0"/>
          </a:p>
        </p:txBody>
      </p:sp>
      <p:sp>
        <p:nvSpPr>
          <p:cNvPr id="3" name="Content Placeholder 2">
            <a:extLst>
              <a:ext uri="{FF2B5EF4-FFF2-40B4-BE49-F238E27FC236}">
                <a16:creationId xmlns:a16="http://schemas.microsoft.com/office/drawing/2014/main" id="{22A397D5-5F50-4C98-A480-916A49D0C4BD}"/>
              </a:ext>
            </a:extLst>
          </p:cNvPr>
          <p:cNvSpPr>
            <a:spLocks noGrp="1"/>
          </p:cNvSpPr>
          <p:nvPr>
            <p:ph idx="1"/>
          </p:nvPr>
        </p:nvSpPr>
        <p:spPr>
          <a:xfrm>
            <a:off x="1063625" y="1341438"/>
            <a:ext cx="10887075" cy="4608512"/>
          </a:xfrm>
        </p:spPr>
        <p:txBody>
          <a:bodyPr/>
          <a:lstStyle/>
          <a:p>
            <a:pPr marL="182245" indent="-182245">
              <a:buFont typeface="Wingdings" panose="05000000000000000000" pitchFamily="2" charset="2"/>
              <a:buNone/>
              <a:defRPr/>
            </a:pPr>
            <a:endParaRPr lang="en-IE" dirty="0"/>
          </a:p>
          <a:p>
            <a:pPr marL="182245" indent="-182245">
              <a:defRPr/>
            </a:pPr>
            <a:endParaRPr lang="en-IE" dirty="0"/>
          </a:p>
          <a:p>
            <a:pPr marL="182245" indent="-182245">
              <a:defRPr/>
            </a:pPr>
            <a:r>
              <a:rPr lang="en-IE" dirty="0"/>
              <a:t>Book Lending Scheme to cover: English/Irish/Maths/Classics /Visual Art/Technical Graphics/Wellbeing/Religion books and lab. copy for Science, Maths Graph copy and Log tables. Irish magazines and library fee for History/English. </a:t>
            </a:r>
          </a:p>
          <a:p>
            <a:pPr marL="0" indent="0">
              <a:buFont typeface="Wingdings" panose="05000000000000000000" pitchFamily="2" charset="2"/>
              <a:buNone/>
              <a:defRPr/>
            </a:pPr>
            <a:endParaRPr lang="en-IE" dirty="0"/>
          </a:p>
          <a:p>
            <a:pPr marL="182245" indent="-182245">
              <a:defRPr/>
            </a:pPr>
            <a:r>
              <a:rPr lang="en-IE" dirty="0"/>
              <a:t>Calculator/Mathematical set/Art sketch pads not covered</a:t>
            </a:r>
          </a:p>
          <a:p>
            <a:pPr marL="0" indent="0">
              <a:buFont typeface="Wingdings" panose="05000000000000000000" pitchFamily="2" charset="2"/>
              <a:buNone/>
              <a:defRPr/>
            </a:pPr>
            <a:endParaRPr lang="en-IE" dirty="0"/>
          </a:p>
          <a:p>
            <a:pPr marL="182245" indent="-182245">
              <a:defRPr/>
            </a:pPr>
            <a:r>
              <a:rPr lang="en-IE" dirty="0"/>
              <a:t>Onus on students to take care of the books as damaged/lost books will have to be replaced.</a:t>
            </a:r>
          </a:p>
          <a:p>
            <a:pPr marL="182245" indent="-182245">
              <a:defRPr/>
            </a:pPr>
            <a:endParaRPr lang="en-IE" dirty="0"/>
          </a:p>
          <a:p>
            <a:pPr marL="182245" indent="-182245">
              <a:defRPr/>
            </a:pPr>
            <a:r>
              <a:rPr lang="en-IE" dirty="0"/>
              <a:t>Only purchase books for subjects that your son is studying</a:t>
            </a:r>
            <a:endParaRPr lang="en-US" dirty="0"/>
          </a:p>
          <a:p>
            <a:pPr marL="182245" indent="-182245">
              <a:defRPr/>
            </a:pPr>
            <a:endParaRPr lang="en-IE" dirty="0"/>
          </a:p>
          <a:p>
            <a:pPr marL="182245" indent="-182245">
              <a:defRPr/>
            </a:pPr>
            <a:endParaRPr lang="en-US" dirty="0"/>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473B1-36D5-47BE-88EF-DF3C14373647}"/>
              </a:ext>
            </a:extLst>
          </p:cNvPr>
          <p:cNvSpPr>
            <a:spLocks noGrp="1"/>
          </p:cNvSpPr>
          <p:nvPr>
            <p:ph type="title"/>
          </p:nvPr>
        </p:nvSpPr>
        <p:spPr>
          <a:xfrm>
            <a:off x="1069975" y="484188"/>
            <a:ext cx="10058400" cy="916773"/>
          </a:xfrm>
        </p:spPr>
        <p:txBody>
          <a:bodyPr/>
          <a:lstStyle/>
          <a:p>
            <a:pPr>
              <a:defRPr/>
            </a:pPr>
            <a:r>
              <a:rPr lang="en-IE" dirty="0"/>
              <a:t>COMMUNICATION</a:t>
            </a:r>
          </a:p>
        </p:txBody>
      </p:sp>
      <p:sp>
        <p:nvSpPr>
          <p:cNvPr id="22531" name="Content Placeholder 2">
            <a:extLst>
              <a:ext uri="{FF2B5EF4-FFF2-40B4-BE49-F238E27FC236}">
                <a16:creationId xmlns:a16="http://schemas.microsoft.com/office/drawing/2014/main" id="{054C1E25-CB6B-4272-9699-0CD89773BE64}"/>
              </a:ext>
            </a:extLst>
          </p:cNvPr>
          <p:cNvSpPr>
            <a:spLocks noGrp="1" noChangeArrowheads="1"/>
          </p:cNvSpPr>
          <p:nvPr>
            <p:ph idx="1"/>
          </p:nvPr>
        </p:nvSpPr>
        <p:spPr>
          <a:xfrm>
            <a:off x="1069975" y="1585913"/>
            <a:ext cx="10682288" cy="5126037"/>
          </a:xfrm>
        </p:spPr>
        <p:txBody>
          <a:bodyPr/>
          <a:lstStyle/>
          <a:p>
            <a:pPr>
              <a:lnSpc>
                <a:spcPct val="100000"/>
              </a:lnSpc>
              <a:buFontTx/>
              <a:buChar char="-"/>
              <a:defRPr/>
            </a:pPr>
            <a:r>
              <a:rPr lang="en-IE" altLang="en-US" dirty="0"/>
              <a:t>VS Ware/Text Alert</a:t>
            </a:r>
          </a:p>
          <a:p>
            <a:pPr>
              <a:lnSpc>
                <a:spcPct val="100000"/>
              </a:lnSpc>
              <a:buFontTx/>
              <a:buChar char="-"/>
              <a:defRPr/>
            </a:pPr>
            <a:r>
              <a:rPr lang="en-IE" altLang="en-US" dirty="0"/>
              <a:t>Parents to sign off on absences, </a:t>
            </a:r>
          </a:p>
          <a:p>
            <a:pPr marL="0" indent="0">
              <a:lnSpc>
                <a:spcPct val="100000"/>
              </a:lnSpc>
              <a:buFont typeface="Wingdings" panose="05000000000000000000" pitchFamily="2" charset="2"/>
              <a:buNone/>
              <a:defRPr/>
            </a:pPr>
            <a:r>
              <a:rPr lang="en-IE" altLang="en-US" dirty="0"/>
              <a:t>  appointments etc.</a:t>
            </a:r>
          </a:p>
          <a:p>
            <a:pPr marL="0" indent="0">
              <a:lnSpc>
                <a:spcPct val="100000"/>
              </a:lnSpc>
              <a:buFont typeface="Wingdings" panose="05000000000000000000" pitchFamily="2" charset="2"/>
              <a:buNone/>
              <a:defRPr/>
            </a:pPr>
            <a:r>
              <a:rPr lang="en-IE" altLang="en-US" dirty="0"/>
              <a:t>-Monitor attendance, behaviours,</a:t>
            </a:r>
          </a:p>
          <a:p>
            <a:pPr marL="0" indent="0">
              <a:lnSpc>
                <a:spcPct val="100000"/>
              </a:lnSpc>
              <a:buFont typeface="Wingdings" panose="05000000000000000000" pitchFamily="2" charset="2"/>
              <a:buNone/>
              <a:defRPr/>
            </a:pPr>
            <a:r>
              <a:rPr lang="en-IE" altLang="en-US" dirty="0"/>
              <a:t>  results</a:t>
            </a:r>
          </a:p>
          <a:p>
            <a:pPr marL="0" indent="0">
              <a:buFont typeface="Wingdings" panose="05000000000000000000" pitchFamily="2" charset="2"/>
              <a:buNone/>
              <a:defRPr/>
            </a:pPr>
            <a:r>
              <a:rPr lang="en-IE" altLang="en-US" dirty="0"/>
              <a:t> </a:t>
            </a:r>
            <a:br>
              <a:rPr lang="en-IE" altLang="en-US" dirty="0"/>
            </a:br>
            <a:r>
              <a:rPr lang="en-IE" altLang="en-US" dirty="0"/>
              <a:t>- Journal</a:t>
            </a:r>
            <a:br>
              <a:rPr lang="en-IE" altLang="en-US" dirty="0"/>
            </a:br>
            <a:r>
              <a:rPr lang="en-IE" altLang="en-US" dirty="0"/>
              <a:t>- Newsletter</a:t>
            </a:r>
            <a:br>
              <a:rPr lang="en-IE" altLang="en-US" dirty="0"/>
            </a:br>
            <a:r>
              <a:rPr lang="en-IE" altLang="en-US" dirty="0"/>
              <a:t>- </a:t>
            </a:r>
            <a:r>
              <a:rPr lang="en-IE" altLang="en-US" dirty="0">
                <a:hlinkClick r:id="rId2"/>
              </a:rPr>
              <a:t>www.wexfordcbs.ie</a:t>
            </a:r>
            <a:br>
              <a:rPr lang="en-IE" altLang="en-US" dirty="0"/>
            </a:br>
            <a:br>
              <a:rPr lang="en-IE" altLang="en-US" dirty="0"/>
            </a:br>
            <a:r>
              <a:rPr lang="en-IE" altLang="en-US" dirty="0"/>
              <a:t>- Twitter - (@wexCBS)</a:t>
            </a:r>
            <a:br>
              <a:rPr lang="en-IE" altLang="en-US" dirty="0"/>
            </a:br>
            <a:r>
              <a:rPr lang="en-IE" altLang="en-US" dirty="0"/>
              <a:t>- Instagram - (@wexfordcbs)</a:t>
            </a:r>
            <a:br>
              <a:rPr lang="en-IE" altLang="en-US" dirty="0"/>
            </a:br>
            <a:r>
              <a:rPr lang="en-IE" altLang="en-US" dirty="0"/>
              <a:t>- Facebook - (Wexford CBS)</a:t>
            </a:r>
            <a:br>
              <a:rPr lang="en-IE" altLang="en-US" dirty="0"/>
            </a:br>
            <a:r>
              <a:rPr lang="en-IE" altLang="en-US" dirty="0"/>
              <a:t>- DES Website - (education.ie)</a:t>
            </a:r>
          </a:p>
        </p:txBody>
      </p:sp>
      <p:pic>
        <p:nvPicPr>
          <p:cNvPr id="21508" name="Picture 3">
            <a:extLst>
              <a:ext uri="{FF2B5EF4-FFF2-40B4-BE49-F238E27FC236}">
                <a16:creationId xmlns:a16="http://schemas.microsoft.com/office/drawing/2014/main" id="{6463019A-8491-73DD-4A33-36199DC025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141" b="8350"/>
          <a:stretch>
            <a:fillRect/>
          </a:stretch>
        </p:blipFill>
        <p:spPr bwMode="auto">
          <a:xfrm>
            <a:off x="5608638" y="1882775"/>
            <a:ext cx="6007100"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52F60-7A67-4C22-9AA2-6EB00BAC0FCF}"/>
              </a:ext>
            </a:extLst>
          </p:cNvPr>
          <p:cNvSpPr>
            <a:spLocks noGrp="1"/>
          </p:cNvSpPr>
          <p:nvPr>
            <p:ph type="title"/>
          </p:nvPr>
        </p:nvSpPr>
        <p:spPr/>
        <p:txBody>
          <a:bodyPr/>
          <a:lstStyle/>
          <a:p>
            <a:r>
              <a:rPr lang="en-GB" dirty="0"/>
              <a:t>Assessment information</a:t>
            </a:r>
            <a:endParaRPr lang="en-IE" dirty="0"/>
          </a:p>
        </p:txBody>
      </p:sp>
      <p:sp>
        <p:nvSpPr>
          <p:cNvPr id="3" name="Content Placeholder 2">
            <a:extLst>
              <a:ext uri="{FF2B5EF4-FFF2-40B4-BE49-F238E27FC236}">
                <a16:creationId xmlns:a16="http://schemas.microsoft.com/office/drawing/2014/main" id="{28068347-AF82-4475-A2A8-5EAB0969059A}"/>
              </a:ext>
            </a:extLst>
          </p:cNvPr>
          <p:cNvSpPr>
            <a:spLocks noGrp="1"/>
          </p:cNvSpPr>
          <p:nvPr>
            <p:ph idx="1"/>
          </p:nvPr>
        </p:nvSpPr>
        <p:spPr/>
        <p:txBody>
          <a:bodyPr/>
          <a:lstStyle/>
          <a:p>
            <a:r>
              <a:rPr lang="en-GB" dirty="0"/>
              <a:t>CAT 4 </a:t>
            </a:r>
          </a:p>
          <a:p>
            <a:r>
              <a:rPr lang="en-GB" dirty="0"/>
              <a:t>Use to inform us about your son’s strengths across a number of competencies</a:t>
            </a:r>
          </a:p>
          <a:p>
            <a:r>
              <a:rPr lang="en-GB" dirty="0"/>
              <a:t>Was scheduled for  April 22</a:t>
            </a:r>
            <a:r>
              <a:rPr lang="en-GB" baseline="30000" dirty="0"/>
              <a:t>nd</a:t>
            </a:r>
            <a:r>
              <a:rPr lang="en-GB" dirty="0"/>
              <a:t> /Now will be held in early September</a:t>
            </a:r>
          </a:p>
          <a:p>
            <a:endParaRPr lang="en-GB" dirty="0"/>
          </a:p>
          <a:p>
            <a:r>
              <a:rPr lang="en-GB" dirty="0"/>
              <a:t>Primary School Educational Passports (forwarded by Primary Schools)</a:t>
            </a:r>
          </a:p>
          <a:p>
            <a:pPr marL="0" indent="0">
              <a:buNone/>
            </a:pPr>
            <a:endParaRPr lang="en-IE" dirty="0"/>
          </a:p>
        </p:txBody>
      </p:sp>
    </p:spTree>
    <p:extLst>
      <p:ext uri="{BB962C8B-B14F-4D97-AF65-F5344CB8AC3E}">
        <p14:creationId xmlns:p14="http://schemas.microsoft.com/office/powerpoint/2010/main" val="2554519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3C7F9-2C35-4DCC-9E92-200511DA5E69}"/>
              </a:ext>
            </a:extLst>
          </p:cNvPr>
          <p:cNvSpPr>
            <a:spLocks noGrp="1"/>
          </p:cNvSpPr>
          <p:nvPr>
            <p:ph type="title"/>
          </p:nvPr>
        </p:nvSpPr>
        <p:spPr/>
        <p:txBody>
          <a:bodyPr/>
          <a:lstStyle/>
          <a:p>
            <a:pPr>
              <a:defRPr/>
            </a:pPr>
            <a:r>
              <a:rPr lang="en-IE" dirty="0"/>
              <a:t>Further Communication</a:t>
            </a:r>
          </a:p>
        </p:txBody>
      </p:sp>
      <p:sp>
        <p:nvSpPr>
          <p:cNvPr id="3" name="Content Placeholder 2">
            <a:extLst>
              <a:ext uri="{FF2B5EF4-FFF2-40B4-BE49-F238E27FC236}">
                <a16:creationId xmlns:a16="http://schemas.microsoft.com/office/drawing/2014/main" id="{FE7D6578-D440-455F-A960-5B55BD9F2BB3}"/>
              </a:ext>
            </a:extLst>
          </p:cNvPr>
          <p:cNvSpPr>
            <a:spLocks noGrp="1"/>
          </p:cNvSpPr>
          <p:nvPr>
            <p:ph idx="1"/>
          </p:nvPr>
        </p:nvSpPr>
        <p:spPr/>
        <p:txBody>
          <a:bodyPr/>
          <a:lstStyle/>
          <a:p>
            <a:pPr marL="0" indent="0">
              <a:buFont typeface="Wingdings" panose="05000000000000000000" pitchFamily="2" charset="2"/>
              <a:buNone/>
              <a:defRPr/>
            </a:pPr>
            <a:endParaRPr lang="en-IE" dirty="0">
              <a:solidFill>
                <a:srgbClr val="FF0000"/>
              </a:solidFill>
            </a:endParaRPr>
          </a:p>
          <a:p>
            <a:pPr>
              <a:defRPr/>
            </a:pPr>
            <a:r>
              <a:rPr lang="en-IE" dirty="0"/>
              <a:t>Notification in May/June regarding subject options</a:t>
            </a:r>
          </a:p>
          <a:p>
            <a:pPr marL="0" indent="0">
              <a:buFont typeface="Wingdings" panose="05000000000000000000" pitchFamily="2" charset="2"/>
              <a:buNone/>
              <a:defRPr/>
            </a:pPr>
            <a:endParaRPr lang="en-IE" dirty="0"/>
          </a:p>
          <a:p>
            <a:pPr>
              <a:defRPr/>
            </a:pPr>
            <a:r>
              <a:rPr lang="en-IE" dirty="0"/>
              <a:t>Notification in mid-August regarding return to school dates etc.</a:t>
            </a:r>
          </a:p>
          <a:p>
            <a:pPr>
              <a:defRPr/>
            </a:pPr>
            <a:endParaRPr lang="en-IE" dirty="0"/>
          </a:p>
          <a:p>
            <a:pPr>
              <a:defRPr/>
            </a:pPr>
            <a:r>
              <a:rPr lang="en-IE" dirty="0"/>
              <a:t>October Meeting for First Year Parents</a:t>
            </a:r>
          </a:p>
          <a:p>
            <a:pPr>
              <a:defRPr/>
            </a:pPr>
            <a:endParaRPr lang="en-IE" dirty="0"/>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253C-D8CA-4B1E-95D1-5E85771480FF}"/>
              </a:ext>
            </a:extLst>
          </p:cNvPr>
          <p:cNvSpPr>
            <a:spLocks noGrp="1"/>
          </p:cNvSpPr>
          <p:nvPr>
            <p:ph type="title"/>
          </p:nvPr>
        </p:nvSpPr>
        <p:spPr/>
        <p:txBody>
          <a:bodyPr/>
          <a:lstStyle/>
          <a:p>
            <a:pPr>
              <a:defRPr/>
            </a:pPr>
            <a:r>
              <a:rPr lang="en-IE" dirty="0"/>
              <a:t>Learning Support</a:t>
            </a:r>
            <a:endParaRPr lang="en-US" dirty="0"/>
          </a:p>
        </p:txBody>
      </p:sp>
      <p:sp>
        <p:nvSpPr>
          <p:cNvPr id="3" name="Content Placeholder 2">
            <a:extLst>
              <a:ext uri="{FF2B5EF4-FFF2-40B4-BE49-F238E27FC236}">
                <a16:creationId xmlns:a16="http://schemas.microsoft.com/office/drawing/2014/main" id="{693F0815-84EB-4A40-ADB9-2B5F226CACAB}"/>
              </a:ext>
            </a:extLst>
          </p:cNvPr>
          <p:cNvSpPr>
            <a:spLocks noGrp="1"/>
          </p:cNvSpPr>
          <p:nvPr>
            <p:ph idx="1"/>
          </p:nvPr>
        </p:nvSpPr>
        <p:spPr/>
        <p:txBody>
          <a:bodyPr/>
          <a:lstStyle/>
          <a:p>
            <a:pPr marL="182245" indent="-182245">
              <a:defRPr/>
            </a:pPr>
            <a:r>
              <a:rPr lang="en-IE" dirty="0"/>
              <a:t>Ms. Marie Connell (Learning Support Co-ordinator)</a:t>
            </a:r>
            <a:endParaRPr lang="en-US"/>
          </a:p>
          <a:p>
            <a:pPr marL="0" indent="0">
              <a:buFont typeface="Wingdings" panose="05000000000000000000" pitchFamily="2" charset="2"/>
              <a:buNone/>
              <a:defRPr/>
            </a:pPr>
            <a:endParaRPr lang="en-IE" dirty="0"/>
          </a:p>
          <a:p>
            <a:pPr marL="182245" indent="-182245">
              <a:defRPr/>
            </a:pPr>
            <a:r>
              <a:rPr lang="en-IE" dirty="0"/>
              <a:t>Ms Ailbhe Darcy (ASD Unit)</a:t>
            </a:r>
          </a:p>
          <a:p>
            <a:pPr marL="0" indent="0">
              <a:buFont typeface="Wingdings" panose="05000000000000000000" pitchFamily="2" charset="2"/>
              <a:buNone/>
              <a:defRPr/>
            </a:pPr>
            <a:endParaRPr lang="en-IE" dirty="0"/>
          </a:p>
          <a:p>
            <a:pPr marL="182245" indent="-182245">
              <a:defRPr/>
            </a:pPr>
            <a:r>
              <a:rPr lang="en-IE" dirty="0"/>
              <a:t>If you have a professional psychological assessment, please send a copy in as soon as possible(not original)</a:t>
            </a: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a:extLst>
              <a:ext uri="{FF2B5EF4-FFF2-40B4-BE49-F238E27FC236}">
                <a16:creationId xmlns:a16="http://schemas.microsoft.com/office/drawing/2014/main" id="{15F74805-27AD-41D7-89B4-B19FAD9CA3FF}"/>
              </a:ext>
            </a:extLst>
          </p:cNvPr>
          <p:cNvSpPr>
            <a:spLocks noGrp="1" noRot="1" noChangeArrowheads="1"/>
          </p:cNvSpPr>
          <p:nvPr>
            <p:ph type="title"/>
          </p:nvPr>
        </p:nvSpPr>
        <p:spPr>
          <a:xfrm>
            <a:off x="1838326" y="-194829"/>
            <a:ext cx="8510588" cy="1438275"/>
          </a:xfrm>
        </p:spPr>
        <p:txBody>
          <a:bodyPr/>
          <a:lstStyle/>
          <a:p>
            <a:pPr eaLnBrk="1" hangingPunct="1">
              <a:defRPr/>
            </a:pPr>
            <a:r>
              <a:rPr lang="en-IE" dirty="0"/>
              <a:t>Reminder</a:t>
            </a:r>
          </a:p>
        </p:txBody>
      </p:sp>
      <p:sp>
        <p:nvSpPr>
          <p:cNvPr id="9219" name="Rectangle 5">
            <a:extLst>
              <a:ext uri="{FF2B5EF4-FFF2-40B4-BE49-F238E27FC236}">
                <a16:creationId xmlns:a16="http://schemas.microsoft.com/office/drawing/2014/main" id="{CA1F34EC-7B5D-41D0-ACB3-CDA428C2167C}"/>
              </a:ext>
            </a:extLst>
          </p:cNvPr>
          <p:cNvSpPr>
            <a:spLocks noGrp="1" noRot="1" noChangeArrowheads="1"/>
          </p:cNvSpPr>
          <p:nvPr>
            <p:ph type="body" idx="1"/>
          </p:nvPr>
        </p:nvSpPr>
        <p:spPr>
          <a:xfrm>
            <a:off x="1535113" y="1052513"/>
            <a:ext cx="8813800" cy="5689600"/>
          </a:xfrm>
        </p:spPr>
        <p:txBody>
          <a:bodyPr/>
          <a:lstStyle/>
          <a:p>
            <a:pPr lvl="1" indent="-182245" eaLnBrk="1" hangingPunct="1">
              <a:buFont typeface="Wingdings" panose="05000000000000000000" pitchFamily="2" charset="2"/>
              <a:buChar char="Ø"/>
              <a:defRPr/>
            </a:pPr>
            <a:r>
              <a:rPr lang="en-IE" altLang="en-US" dirty="0"/>
              <a:t>        Forms required (to be returned by Wednesday 29th March)</a:t>
            </a:r>
            <a:endParaRPr lang="en-US" dirty="0"/>
          </a:p>
          <a:p>
            <a:pPr marL="182245" indent="-182245" eaLnBrk="1" hangingPunct="1">
              <a:buFont typeface="Wingdings" panose="05000000000000000000" pitchFamily="2" charset="2"/>
              <a:buNone/>
              <a:defRPr/>
            </a:pPr>
            <a:r>
              <a:rPr lang="en-IE" altLang="en-US" dirty="0"/>
              <a:t>		     </a:t>
            </a:r>
          </a:p>
          <a:p>
            <a:pPr marL="457200" indent="-457200" eaLnBrk="1" hangingPunct="1">
              <a:buFont typeface="+mj-lt"/>
              <a:buAutoNum type="arabicPeriod"/>
              <a:defRPr/>
            </a:pPr>
            <a:r>
              <a:rPr lang="en-IE" altLang="en-US" dirty="0"/>
              <a:t> School Record Form*</a:t>
            </a:r>
          </a:p>
          <a:p>
            <a:pPr marL="457200" indent="-457200" eaLnBrk="1" hangingPunct="1">
              <a:buFont typeface="+mj-lt"/>
              <a:buAutoNum type="arabicPeriod"/>
              <a:defRPr/>
            </a:pPr>
            <a:r>
              <a:rPr lang="en-IE" altLang="en-US" dirty="0"/>
              <a:t> Code of Behaviour Form *</a:t>
            </a:r>
          </a:p>
          <a:p>
            <a:pPr marL="457200" indent="-457200" eaLnBrk="1" hangingPunct="1">
              <a:buFont typeface="+mj-lt"/>
              <a:buAutoNum type="arabicPeriod"/>
              <a:defRPr/>
            </a:pPr>
            <a:r>
              <a:rPr lang="en-IE" altLang="en-US" dirty="0"/>
              <a:t> Acceptable Use Policy Form *</a:t>
            </a:r>
          </a:p>
          <a:p>
            <a:pPr marL="457200" indent="-457200" eaLnBrk="1" hangingPunct="1">
              <a:buFont typeface="+mj-lt"/>
              <a:buAutoNum type="arabicPeriod"/>
              <a:defRPr/>
            </a:pPr>
            <a:r>
              <a:rPr lang="en-IE" altLang="en-US" dirty="0"/>
              <a:t> Acceptable Use Policy (E-Mail) Form *</a:t>
            </a:r>
          </a:p>
          <a:p>
            <a:pPr marL="457200" indent="-457200" eaLnBrk="1" hangingPunct="1">
              <a:buFont typeface="+mj-lt"/>
              <a:buAutoNum type="arabicPeriod"/>
              <a:defRPr/>
            </a:pPr>
            <a:r>
              <a:rPr lang="en-IE" altLang="en-US" dirty="0"/>
              <a:t>  </a:t>
            </a:r>
            <a:r>
              <a:rPr lang="en-IE" dirty="0">
                <a:ea typeface="+mn-lt"/>
                <a:cs typeface="+mn-lt"/>
              </a:rPr>
              <a:t>School Trip Permission Form *</a:t>
            </a:r>
          </a:p>
          <a:p>
            <a:pPr marL="457200" indent="-457200" eaLnBrk="1" hangingPunct="1">
              <a:buFont typeface="+mj-lt"/>
              <a:buAutoNum type="arabicPeriod"/>
              <a:defRPr/>
            </a:pPr>
            <a:r>
              <a:rPr lang="en-IE" altLang="en-US" dirty="0"/>
              <a:t>  </a:t>
            </a:r>
            <a:r>
              <a:rPr lang="en-IE" dirty="0">
                <a:ea typeface="+mn-lt"/>
                <a:cs typeface="+mn-lt"/>
              </a:rPr>
              <a:t>Circular 0023/2016-Data Collection Form *</a:t>
            </a:r>
            <a:endParaRPr lang="en-IE" altLang="en-US" dirty="0"/>
          </a:p>
          <a:p>
            <a:pPr marL="457200" indent="-457200" eaLnBrk="1" hangingPunct="1">
              <a:buFont typeface="+mj-lt"/>
              <a:buAutoNum type="arabicPeriod"/>
              <a:defRPr/>
            </a:pPr>
            <a:r>
              <a:rPr lang="en-IE" altLang="en-US" dirty="0"/>
              <a:t>  </a:t>
            </a:r>
            <a:r>
              <a:rPr lang="en-IE" dirty="0">
                <a:ea typeface="+mn-lt"/>
                <a:cs typeface="+mn-lt"/>
              </a:rPr>
              <a:t>Sensitive Personal Data Form</a:t>
            </a:r>
            <a:r>
              <a:rPr lang="en-IE" altLang="en-US" dirty="0"/>
              <a:t> *</a:t>
            </a:r>
          </a:p>
          <a:p>
            <a:pPr marL="457200" indent="-457200" eaLnBrk="1" hangingPunct="1">
              <a:buFont typeface="+mj-lt"/>
              <a:buAutoNum type="arabicPeriod"/>
              <a:defRPr/>
            </a:pPr>
            <a:r>
              <a:rPr lang="en-IE" altLang="en-US" dirty="0"/>
              <a:t>  </a:t>
            </a:r>
            <a:r>
              <a:rPr lang="en-IE" dirty="0">
                <a:ea typeface="+mn-lt"/>
                <a:cs typeface="+mn-lt"/>
              </a:rPr>
              <a:t>Guidance and Learning Support Consent Form *</a:t>
            </a:r>
            <a:endParaRPr lang="en-IE" altLang="en-US" dirty="0"/>
          </a:p>
          <a:p>
            <a:pPr marL="457200" indent="-457200" eaLnBrk="1" hangingPunct="1">
              <a:buFont typeface="+mj-lt"/>
              <a:buAutoNum type="arabicPeriod"/>
              <a:defRPr/>
            </a:pPr>
            <a:r>
              <a:rPr lang="en-IE" altLang="en-US" dirty="0"/>
              <a:t>  </a:t>
            </a:r>
            <a:r>
              <a:rPr lang="en-IE" altLang="en-US" dirty="0">
                <a:ea typeface="+mn-lt"/>
                <a:cs typeface="+mn-lt"/>
              </a:rPr>
              <a:t>Subject </a:t>
            </a:r>
            <a:r>
              <a:rPr lang="en-IE" dirty="0">
                <a:ea typeface="+mn-lt"/>
                <a:cs typeface="+mn-lt"/>
              </a:rPr>
              <a:t>Choice Form (to be filled in online </a:t>
            </a:r>
            <a:r>
              <a:rPr lang="en-IE">
                <a:ea typeface="+mn-lt"/>
                <a:cs typeface="+mn-lt"/>
              </a:rPr>
              <a:t>by Wed 29</a:t>
            </a:r>
            <a:r>
              <a:rPr lang="en-IE" baseline="30000">
                <a:ea typeface="+mn-lt"/>
                <a:cs typeface="+mn-lt"/>
              </a:rPr>
              <a:t>th </a:t>
            </a:r>
            <a:r>
              <a:rPr lang="en-IE">
                <a:ea typeface="+mn-lt"/>
                <a:cs typeface="+mn-lt"/>
              </a:rPr>
              <a:t>March)</a:t>
            </a:r>
            <a:endParaRPr lang="en-IE" dirty="0">
              <a:ea typeface="+mn-lt"/>
              <a:cs typeface="+mn-lt"/>
            </a:endParaRPr>
          </a:p>
          <a:p>
            <a:pPr marL="0" indent="0" eaLnBrk="1" hangingPunct="1">
              <a:buFont typeface="Wingdings" panose="05000000000000000000" pitchFamily="2" charset="2"/>
              <a:buNone/>
              <a:defRPr/>
            </a:pPr>
            <a:r>
              <a:rPr lang="en-GB" dirty="0">
                <a:ea typeface="+mn-lt"/>
                <a:cs typeface="+mn-lt"/>
              </a:rPr>
              <a:t> </a:t>
            </a:r>
            <a:r>
              <a:rPr lang="en-IE" dirty="0">
                <a:ea typeface="+mn-lt"/>
                <a:cs typeface="+mn-lt"/>
              </a:rPr>
              <a:t>                      </a:t>
            </a:r>
          </a:p>
          <a:p>
            <a:pPr marL="0" indent="0" eaLnBrk="1" hangingPunct="1">
              <a:buFont typeface="Wingdings" panose="05000000000000000000" pitchFamily="2" charset="2"/>
              <a:buNone/>
              <a:defRPr/>
            </a:pPr>
            <a:r>
              <a:rPr lang="en-IE" altLang="en-US" dirty="0"/>
              <a:t>                     </a:t>
            </a:r>
          </a:p>
          <a:p>
            <a:pPr marL="182245" indent="-182245" eaLnBrk="1" hangingPunct="1">
              <a:buFont typeface="Wingdings" panose="05000000000000000000" pitchFamily="2" charset="2"/>
              <a:buNone/>
              <a:defRPr/>
            </a:pPr>
            <a:endParaRPr lang="en-IE" altLang="en-US" dirty="0"/>
          </a:p>
          <a:p>
            <a:pPr marL="182245" indent="-182245" eaLnBrk="1" hangingPunct="1">
              <a:buFont typeface="Wingdings" panose="05000000000000000000" pitchFamily="2" charset="2"/>
              <a:buNone/>
              <a:defRPr/>
            </a:pPr>
            <a:r>
              <a:rPr lang="en-IE" altLang="en-US" dirty="0"/>
              <a:t>                      </a:t>
            </a:r>
          </a:p>
          <a:p>
            <a:pPr marL="182245" indent="-182245" eaLnBrk="1" hangingPunct="1">
              <a:buFont typeface="Wingdings" panose="05000000000000000000" pitchFamily="2" charset="2"/>
              <a:buNone/>
              <a:defRPr/>
            </a:pPr>
            <a:endParaRPr lang="en-IE" altLang="en-US" dirty="0"/>
          </a:p>
          <a:p>
            <a:pPr marL="182245" indent="-182245" eaLnBrk="1" hangingPunct="1">
              <a:buFont typeface="Wingdings" panose="05000000000000000000" pitchFamily="2" charset="2"/>
              <a:buNone/>
              <a:defRPr/>
            </a:pPr>
            <a:r>
              <a:rPr lang="en-IE" altLang="en-US" dirty="0"/>
              <a:t>                </a:t>
            </a:r>
          </a:p>
          <a:p>
            <a:pPr marL="182245" indent="-182245" eaLnBrk="1" hangingPunct="1">
              <a:buFont typeface="Wingdings" panose="05000000000000000000" pitchFamily="2" charset="2"/>
              <a:buNone/>
              <a:defRPr/>
            </a:pPr>
            <a:endParaRPr lang="en-IE" altLang="en-US" dirty="0"/>
          </a:p>
          <a:p>
            <a:pPr marL="182245" indent="-182245" eaLnBrk="1" hangingPunct="1">
              <a:buFont typeface="Wingdings" panose="05000000000000000000" pitchFamily="2" charset="2"/>
              <a:buNone/>
              <a:defRPr/>
            </a:pPr>
            <a:r>
              <a:rPr lang="en-IE" altLang="en-US" dirty="0"/>
              <a:t>                 </a:t>
            </a:r>
            <a:endParaRPr lang="en-US" altLang="en-US" dirty="0"/>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323FF-1EC1-4D7F-AA40-42BC6AF3AFAD}"/>
              </a:ext>
            </a:extLst>
          </p:cNvPr>
          <p:cNvSpPr>
            <a:spLocks noGrp="1"/>
          </p:cNvSpPr>
          <p:nvPr>
            <p:ph type="ctrTitle"/>
          </p:nvPr>
        </p:nvSpPr>
        <p:spPr>
          <a:xfrm>
            <a:off x="1051560" y="1875664"/>
            <a:ext cx="9966960" cy="2592367"/>
          </a:xfrm>
        </p:spPr>
        <p:txBody>
          <a:bodyPr/>
          <a:lstStyle/>
          <a:p>
            <a:r>
              <a:rPr lang="en-GB" dirty="0"/>
              <a:t>The role of the Year Head</a:t>
            </a:r>
            <a:endParaRPr lang="en-IE" dirty="0"/>
          </a:p>
        </p:txBody>
      </p:sp>
      <p:sp>
        <p:nvSpPr>
          <p:cNvPr id="3" name="Subtitle 2">
            <a:extLst>
              <a:ext uri="{FF2B5EF4-FFF2-40B4-BE49-F238E27FC236}">
                <a16:creationId xmlns:a16="http://schemas.microsoft.com/office/drawing/2014/main" id="{6EC62770-BA0F-40CC-9994-A63351AEECC0}"/>
              </a:ext>
            </a:extLst>
          </p:cNvPr>
          <p:cNvSpPr>
            <a:spLocks noGrp="1"/>
          </p:cNvSpPr>
          <p:nvPr>
            <p:ph type="subTitle" idx="1"/>
          </p:nvPr>
        </p:nvSpPr>
        <p:spPr/>
        <p:txBody>
          <a:bodyPr/>
          <a:lstStyle/>
          <a:p>
            <a:r>
              <a:rPr lang="en-GB" dirty="0"/>
              <a:t>Hanna Turner</a:t>
            </a:r>
            <a:endParaRPr lang="en-IE" dirty="0"/>
          </a:p>
        </p:txBody>
      </p:sp>
      <p:pic>
        <p:nvPicPr>
          <p:cNvPr id="4" name="Picture 3" descr="C:\Users\hturner\Downloads\images.jpg">
            <a:extLst>
              <a:ext uri="{FF2B5EF4-FFF2-40B4-BE49-F238E27FC236}">
                <a16:creationId xmlns:a16="http://schemas.microsoft.com/office/drawing/2014/main" id="{D3C163FC-FE5F-467C-A878-199C96171454}"/>
              </a:ext>
            </a:extLst>
          </p:cNvPr>
          <p:cNvPicPr/>
          <p:nvPr/>
        </p:nvPicPr>
        <p:blipFill rotWithShape="1">
          <a:blip r:embed="rId2">
            <a:extLst>
              <a:ext uri="{28A0092B-C50C-407E-A947-70E740481C1C}">
                <a14:useLocalDpi xmlns:a14="http://schemas.microsoft.com/office/drawing/2010/main" val="0"/>
              </a:ext>
            </a:extLst>
          </a:blip>
          <a:srcRect r="6371"/>
          <a:stretch/>
        </p:blipFill>
        <p:spPr bwMode="auto">
          <a:xfrm>
            <a:off x="4129165" y="4517903"/>
            <a:ext cx="1817421" cy="2137999"/>
          </a:xfrm>
          <a:prstGeom prst="rect">
            <a:avLst/>
          </a:prstGeom>
          <a:noFill/>
          <a:ln>
            <a:noFill/>
          </a:ln>
        </p:spPr>
      </p:pic>
      <p:pic>
        <p:nvPicPr>
          <p:cNvPr id="6" name="Picture 5">
            <a:extLst>
              <a:ext uri="{FF2B5EF4-FFF2-40B4-BE49-F238E27FC236}">
                <a16:creationId xmlns:a16="http://schemas.microsoft.com/office/drawing/2014/main" id="{9DFF6789-FDA6-4533-AA33-4BE541F3B4B1}"/>
              </a:ext>
            </a:extLst>
          </p:cNvPr>
          <p:cNvPicPr>
            <a:picLocks noChangeAspect="1"/>
          </p:cNvPicPr>
          <p:nvPr/>
        </p:nvPicPr>
        <p:blipFill>
          <a:blip r:embed="rId3"/>
          <a:stretch>
            <a:fillRect/>
          </a:stretch>
        </p:blipFill>
        <p:spPr>
          <a:xfrm>
            <a:off x="8003986" y="4982336"/>
            <a:ext cx="1217540" cy="1209135"/>
          </a:xfrm>
          <a:prstGeom prst="rect">
            <a:avLst/>
          </a:prstGeom>
        </p:spPr>
      </p:pic>
    </p:spTree>
    <p:extLst>
      <p:ext uri="{BB962C8B-B14F-4D97-AF65-F5344CB8AC3E}">
        <p14:creationId xmlns:p14="http://schemas.microsoft.com/office/powerpoint/2010/main" val="346949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81B96-7DFA-462A-ADAA-E5E982A30808}"/>
              </a:ext>
            </a:extLst>
          </p:cNvPr>
          <p:cNvSpPr>
            <a:spLocks noGrp="1"/>
          </p:cNvSpPr>
          <p:nvPr>
            <p:ph type="ctrTitle"/>
          </p:nvPr>
        </p:nvSpPr>
        <p:spPr>
          <a:xfrm>
            <a:off x="1051560" y="1432223"/>
            <a:ext cx="9966960" cy="2694300"/>
          </a:xfrm>
        </p:spPr>
        <p:txBody>
          <a:bodyPr/>
          <a:lstStyle/>
          <a:p>
            <a:pPr algn="ctr">
              <a:defRPr/>
            </a:pPr>
            <a:r>
              <a:rPr lang="en-IE" dirty="0" err="1"/>
              <a:t>Fáilte</a:t>
            </a:r>
            <a:endParaRPr lang="en-IE" dirty="0"/>
          </a:p>
        </p:txBody>
      </p:sp>
      <p:sp>
        <p:nvSpPr>
          <p:cNvPr id="8195" name="Subtitle 2">
            <a:extLst>
              <a:ext uri="{FF2B5EF4-FFF2-40B4-BE49-F238E27FC236}">
                <a16:creationId xmlns:a16="http://schemas.microsoft.com/office/drawing/2014/main" id="{D8E5BC63-86F7-5A16-CC86-2E16EFF0FC61}"/>
              </a:ext>
            </a:extLst>
          </p:cNvPr>
          <p:cNvSpPr>
            <a:spLocks noGrp="1" noChangeArrowheads="1"/>
          </p:cNvSpPr>
          <p:nvPr>
            <p:ph type="subTitle" idx="1"/>
          </p:nvPr>
        </p:nvSpPr>
        <p:spPr>
          <a:xfrm>
            <a:off x="2552700" y="4378325"/>
            <a:ext cx="7086600" cy="2592388"/>
          </a:xfrm>
        </p:spPr>
        <p:txBody>
          <a:bodyPr>
            <a:normAutofit fontScale="92500" lnSpcReduction="20000"/>
          </a:bodyPr>
          <a:lstStyle/>
          <a:p>
            <a:pPr algn="ctr"/>
            <a:r>
              <a:rPr lang="en-IE" altLang="en-US" sz="2000" dirty="0"/>
              <a:t>Mr Michael McMahon Principal</a:t>
            </a:r>
          </a:p>
          <a:p>
            <a:pPr algn="ctr"/>
            <a:r>
              <a:rPr lang="en-IE" altLang="en-US" sz="2000" dirty="0"/>
              <a:t>Mr John Hegarty Deputy Principal</a:t>
            </a:r>
          </a:p>
          <a:p>
            <a:pPr algn="ctr"/>
            <a:r>
              <a:rPr lang="en-IE" altLang="en-US" sz="2000" dirty="0"/>
              <a:t>Mrs Hanna Turner (1st Year 2023-24)Year Head</a:t>
            </a:r>
          </a:p>
          <a:p>
            <a:pPr algn="ctr"/>
            <a:r>
              <a:rPr lang="en-IE" altLang="en-US" sz="2000" dirty="0"/>
              <a:t>Ms Leanne Goff Guidance Counsellor</a:t>
            </a:r>
          </a:p>
          <a:p>
            <a:pPr algn="ctr"/>
            <a:r>
              <a:rPr lang="en-GB" altLang="en-US" sz="2000" dirty="0"/>
              <a:t>M</a:t>
            </a:r>
            <a:r>
              <a:rPr lang="en-IE" altLang="en-US" sz="2000" dirty="0"/>
              <a:t>r John Nolan Digital Coordinator</a:t>
            </a:r>
          </a:p>
          <a:p>
            <a:pPr algn="ctr"/>
            <a:r>
              <a:rPr lang="en-IE" altLang="en-US" sz="2000" dirty="0"/>
              <a:t>Mr Fearghal Davey E learning Coordinator</a:t>
            </a:r>
          </a:p>
          <a:p>
            <a:pPr algn="ctr"/>
            <a:r>
              <a:rPr lang="en-IE" altLang="en-US" sz="2000" dirty="0"/>
              <a:t>Beryl Furlong - Wriggle</a:t>
            </a:r>
          </a:p>
          <a:p>
            <a:pPr algn="ctr"/>
            <a:endParaRPr lang="en-IE" altLang="en-US"/>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C73AE-D2A6-4613-B4DD-BE5E85694690}"/>
              </a:ext>
            </a:extLst>
          </p:cNvPr>
          <p:cNvSpPr>
            <a:spLocks noGrp="1"/>
          </p:cNvSpPr>
          <p:nvPr>
            <p:ph type="title"/>
          </p:nvPr>
        </p:nvSpPr>
        <p:spPr>
          <a:xfrm>
            <a:off x="698914" y="179388"/>
            <a:ext cx="10058400" cy="1609725"/>
          </a:xfrm>
        </p:spPr>
        <p:txBody>
          <a:bodyPr>
            <a:normAutofit fontScale="90000"/>
          </a:bodyPr>
          <a:lstStyle/>
          <a:p>
            <a:r>
              <a:rPr lang="en-GB" dirty="0"/>
              <a:t> </a:t>
            </a:r>
            <a:br>
              <a:rPr lang="en-GB" dirty="0"/>
            </a:br>
            <a:r>
              <a:rPr lang="en-GB" sz="4900" dirty="0"/>
              <a:t>Pastoral – wellbeing &amp; Holistic development </a:t>
            </a:r>
            <a:endParaRPr lang="en-IE" sz="4900" dirty="0"/>
          </a:p>
        </p:txBody>
      </p:sp>
      <p:sp>
        <p:nvSpPr>
          <p:cNvPr id="3" name="Content Placeholder 2">
            <a:extLst>
              <a:ext uri="{FF2B5EF4-FFF2-40B4-BE49-F238E27FC236}">
                <a16:creationId xmlns:a16="http://schemas.microsoft.com/office/drawing/2014/main" id="{E672BF74-5DB3-4EB9-A4B7-3176E5A98944}"/>
              </a:ext>
            </a:extLst>
          </p:cNvPr>
          <p:cNvSpPr>
            <a:spLocks noGrp="1"/>
          </p:cNvSpPr>
          <p:nvPr>
            <p:ph idx="1"/>
          </p:nvPr>
        </p:nvSpPr>
        <p:spPr>
          <a:xfrm>
            <a:off x="475174" y="1981714"/>
            <a:ext cx="11029615" cy="4525104"/>
          </a:xfrm>
        </p:spPr>
        <p:txBody>
          <a:bodyPr/>
          <a:lstStyle/>
          <a:p>
            <a:r>
              <a:rPr lang="en-GB" dirty="0"/>
              <a:t>To coordinate a network of services to facilitate the individual pupil to achieve their maximum potential.</a:t>
            </a:r>
          </a:p>
          <a:p>
            <a:pPr marL="0" indent="0">
              <a:buNone/>
            </a:pPr>
            <a:endParaRPr lang="en-GB" dirty="0"/>
          </a:p>
          <a:p>
            <a:pPr lvl="1"/>
            <a:r>
              <a:rPr lang="en-GB" dirty="0"/>
              <a:t>Student Support Team – Guidance Counsellor, Special Educational Needs Coordinator, Principal, Deputy Principal</a:t>
            </a:r>
          </a:p>
          <a:p>
            <a:pPr lvl="1"/>
            <a:r>
              <a:rPr lang="en-GB" dirty="0"/>
              <a:t>Tutor team </a:t>
            </a:r>
          </a:p>
          <a:p>
            <a:pPr lvl="1"/>
            <a:r>
              <a:rPr lang="en-GB" dirty="0"/>
              <a:t>Class Teachers</a:t>
            </a:r>
          </a:p>
          <a:p>
            <a:pPr lvl="1"/>
            <a:r>
              <a:rPr lang="en-GB" dirty="0"/>
              <a:t>Parents</a:t>
            </a:r>
          </a:p>
          <a:p>
            <a:pPr lvl="1"/>
            <a:r>
              <a:rPr lang="en-GB" dirty="0"/>
              <a:t>Check &amp; Connect (Mentors &amp; Mentees)</a:t>
            </a:r>
          </a:p>
          <a:p>
            <a:pPr lvl="1"/>
            <a:r>
              <a:rPr lang="en-GB" dirty="0"/>
              <a:t>Attendance Committee</a:t>
            </a:r>
          </a:p>
          <a:p>
            <a:pPr lvl="1"/>
            <a:r>
              <a:rPr lang="en-GB" dirty="0" err="1"/>
              <a:t>Meitheal</a:t>
            </a:r>
            <a:r>
              <a:rPr lang="en-GB" dirty="0"/>
              <a:t> Leaders</a:t>
            </a:r>
          </a:p>
          <a:p>
            <a:pPr lvl="1"/>
            <a:r>
              <a:rPr lang="en-GB" dirty="0"/>
              <a:t>Extracurricular teams/ clubs</a:t>
            </a:r>
          </a:p>
          <a:p>
            <a:pPr lvl="1"/>
            <a:r>
              <a:rPr lang="en-GB" dirty="0"/>
              <a:t>Support services outside of school</a:t>
            </a:r>
            <a:endParaRPr lang="en-IE" dirty="0"/>
          </a:p>
        </p:txBody>
      </p:sp>
    </p:spTree>
    <p:extLst>
      <p:ext uri="{BB962C8B-B14F-4D97-AF65-F5344CB8AC3E}">
        <p14:creationId xmlns:p14="http://schemas.microsoft.com/office/powerpoint/2010/main" val="26056618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5749E-9FC6-438A-9090-C52B315C8A7B}"/>
              </a:ext>
            </a:extLst>
          </p:cNvPr>
          <p:cNvSpPr>
            <a:spLocks noGrp="1"/>
          </p:cNvSpPr>
          <p:nvPr>
            <p:ph type="title"/>
          </p:nvPr>
        </p:nvSpPr>
        <p:spPr>
          <a:xfrm>
            <a:off x="172278" y="192641"/>
            <a:ext cx="11807688" cy="1609725"/>
          </a:xfrm>
        </p:spPr>
        <p:txBody>
          <a:bodyPr>
            <a:noAutofit/>
          </a:bodyPr>
          <a:lstStyle/>
          <a:p>
            <a:br>
              <a:rPr lang="en-GB" sz="4000" dirty="0"/>
            </a:br>
            <a:r>
              <a:rPr lang="en-GB" sz="4000" dirty="0"/>
              <a:t>Restorative – Fostering inclusion &amp; positive relationships</a:t>
            </a:r>
            <a:endParaRPr lang="en-IE" sz="4000" dirty="0"/>
          </a:p>
        </p:txBody>
      </p:sp>
      <p:sp>
        <p:nvSpPr>
          <p:cNvPr id="3" name="Content Placeholder 2">
            <a:extLst>
              <a:ext uri="{FF2B5EF4-FFF2-40B4-BE49-F238E27FC236}">
                <a16:creationId xmlns:a16="http://schemas.microsoft.com/office/drawing/2014/main" id="{917480A2-A6FA-4F13-BDAA-19D96AFE4564}"/>
              </a:ext>
            </a:extLst>
          </p:cNvPr>
          <p:cNvSpPr>
            <a:spLocks noGrp="1"/>
          </p:cNvSpPr>
          <p:nvPr>
            <p:ph idx="1"/>
          </p:nvPr>
        </p:nvSpPr>
        <p:spPr>
          <a:xfrm>
            <a:off x="581192" y="2180496"/>
            <a:ext cx="11029615" cy="4484863"/>
          </a:xfrm>
        </p:spPr>
        <p:txBody>
          <a:bodyPr>
            <a:normAutofit fontScale="92500" lnSpcReduction="10000"/>
          </a:bodyPr>
          <a:lstStyle/>
          <a:p>
            <a:r>
              <a:rPr lang="en-GB" dirty="0"/>
              <a:t>Affirmation of positive behaviour to promote self esteem. </a:t>
            </a:r>
          </a:p>
          <a:p>
            <a:r>
              <a:rPr lang="en-GB" dirty="0"/>
              <a:t>To oversee and investigate incidents/ issues that may occur and maintain good relationships and order in the year group.  </a:t>
            </a:r>
          </a:p>
          <a:p>
            <a:endParaRPr lang="en-GB" dirty="0"/>
          </a:p>
          <a:p>
            <a:pPr marL="274637" lvl="1" indent="0">
              <a:buNone/>
            </a:pPr>
            <a:r>
              <a:rPr lang="en-GB" dirty="0"/>
              <a:t>a) Wellbeing b) Positive Behaviour c) Academic tracking d) Attendance e) Punctuality f) Uniform g) Journal &amp; Study.</a:t>
            </a:r>
          </a:p>
          <a:p>
            <a:r>
              <a:rPr lang="en-GB" dirty="0"/>
              <a:t>Collaboration occurs with; </a:t>
            </a:r>
          </a:p>
          <a:p>
            <a:pPr lvl="1"/>
            <a:r>
              <a:rPr lang="en-GB" dirty="0"/>
              <a:t>Students</a:t>
            </a:r>
          </a:p>
          <a:p>
            <a:pPr lvl="1"/>
            <a:r>
              <a:rPr lang="en-GB" dirty="0"/>
              <a:t>Teachers</a:t>
            </a:r>
          </a:p>
          <a:p>
            <a:pPr lvl="1"/>
            <a:r>
              <a:rPr lang="en-GB" dirty="0"/>
              <a:t>Parents</a:t>
            </a:r>
            <a:endParaRPr lang="en-IE" dirty="0"/>
          </a:p>
          <a:p>
            <a:pPr lvl="1"/>
            <a:r>
              <a:rPr lang="en-GB" dirty="0"/>
              <a:t>Restorative Justice Committee</a:t>
            </a:r>
          </a:p>
          <a:p>
            <a:pPr lvl="1"/>
            <a:r>
              <a:rPr lang="en-GB" dirty="0"/>
              <a:t>Positive Affirmation Committee</a:t>
            </a:r>
          </a:p>
          <a:p>
            <a:pPr lvl="1"/>
            <a:r>
              <a:rPr lang="en-GB" dirty="0"/>
              <a:t>Attendance Committee</a:t>
            </a:r>
          </a:p>
          <a:p>
            <a:pPr lvl="1"/>
            <a:r>
              <a:rPr lang="en-GB" dirty="0"/>
              <a:t>Tutor Team</a:t>
            </a:r>
          </a:p>
          <a:p>
            <a:pPr lvl="1"/>
            <a:r>
              <a:rPr lang="en-GB" dirty="0"/>
              <a:t>Guidance &amp; Student Support Team</a:t>
            </a:r>
          </a:p>
        </p:txBody>
      </p:sp>
    </p:spTree>
    <p:extLst>
      <p:ext uri="{BB962C8B-B14F-4D97-AF65-F5344CB8AC3E}">
        <p14:creationId xmlns:p14="http://schemas.microsoft.com/office/powerpoint/2010/main" val="2277942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5CA2C-359D-4AF5-9E31-F2A7F001D1E5}"/>
              </a:ext>
            </a:extLst>
          </p:cNvPr>
          <p:cNvSpPr>
            <a:spLocks noGrp="1"/>
          </p:cNvSpPr>
          <p:nvPr>
            <p:ph type="title"/>
          </p:nvPr>
        </p:nvSpPr>
        <p:spPr/>
        <p:txBody>
          <a:bodyPr>
            <a:noAutofit/>
          </a:bodyPr>
          <a:lstStyle/>
          <a:p>
            <a:br>
              <a:rPr lang="en-GB" sz="2400" dirty="0"/>
            </a:br>
            <a:r>
              <a:rPr lang="en-GB" dirty="0"/>
              <a:t>communication - Belonging to &amp; Involvement in school</a:t>
            </a:r>
            <a:endParaRPr lang="en-IE" dirty="0"/>
          </a:p>
        </p:txBody>
      </p:sp>
      <p:sp>
        <p:nvSpPr>
          <p:cNvPr id="3" name="Content Placeholder 2">
            <a:extLst>
              <a:ext uri="{FF2B5EF4-FFF2-40B4-BE49-F238E27FC236}">
                <a16:creationId xmlns:a16="http://schemas.microsoft.com/office/drawing/2014/main" id="{2CABCAE9-F2CD-40F5-B44D-B1DBFC09C885}"/>
              </a:ext>
            </a:extLst>
          </p:cNvPr>
          <p:cNvSpPr>
            <a:spLocks noGrp="1"/>
          </p:cNvSpPr>
          <p:nvPr>
            <p:ph idx="1"/>
          </p:nvPr>
        </p:nvSpPr>
        <p:spPr>
          <a:xfrm>
            <a:off x="581192" y="2180496"/>
            <a:ext cx="11029615" cy="4392582"/>
          </a:xfrm>
        </p:spPr>
        <p:txBody>
          <a:bodyPr>
            <a:normAutofit/>
          </a:bodyPr>
          <a:lstStyle/>
          <a:p>
            <a:r>
              <a:rPr lang="en-GB" dirty="0"/>
              <a:t>To ensure information is conveyed to the year group and any relevant referrals.</a:t>
            </a:r>
          </a:p>
          <a:p>
            <a:r>
              <a:rPr lang="en-GB" dirty="0"/>
              <a:t>Encourage participation &amp; involvement within the school community</a:t>
            </a:r>
          </a:p>
          <a:p>
            <a:endParaRPr lang="en-GB" dirty="0"/>
          </a:p>
          <a:p>
            <a:pPr lvl="1"/>
            <a:r>
              <a:rPr lang="en-GB" dirty="0"/>
              <a:t>Microsoft Teams</a:t>
            </a:r>
          </a:p>
          <a:p>
            <a:pPr lvl="1"/>
            <a:r>
              <a:rPr lang="en-GB" dirty="0"/>
              <a:t>Assemblies</a:t>
            </a:r>
          </a:p>
          <a:p>
            <a:pPr lvl="1"/>
            <a:r>
              <a:rPr lang="en-GB" dirty="0" err="1"/>
              <a:t>VSWare</a:t>
            </a:r>
            <a:endParaRPr lang="en-GB" dirty="0"/>
          </a:p>
          <a:p>
            <a:pPr lvl="1"/>
            <a:r>
              <a:rPr lang="en-GB" dirty="0"/>
              <a:t>Email</a:t>
            </a:r>
          </a:p>
          <a:p>
            <a:pPr lvl="1"/>
            <a:r>
              <a:rPr lang="en-GB" dirty="0"/>
              <a:t>Meetings/ Notifications to parents and/or relevant teams, committees, Deputy Principal, Principal.</a:t>
            </a:r>
          </a:p>
          <a:p>
            <a:pPr lvl="1"/>
            <a:r>
              <a:rPr lang="en-GB" dirty="0"/>
              <a:t>Extracurricular activities; Sports, Performance Arts, Volunteering opportunities , Flag initiatives (Green, Amber), Chess club, Debating club, Enterprise etc…</a:t>
            </a:r>
          </a:p>
          <a:p>
            <a:pPr lvl="1"/>
            <a:endParaRPr lang="en-GB" dirty="0"/>
          </a:p>
        </p:txBody>
      </p:sp>
    </p:spTree>
    <p:extLst>
      <p:ext uri="{BB962C8B-B14F-4D97-AF65-F5344CB8AC3E}">
        <p14:creationId xmlns:p14="http://schemas.microsoft.com/office/powerpoint/2010/main" val="761940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8E6CF-9ABB-4229-948F-EDAA3AF6D1AA}"/>
              </a:ext>
            </a:extLst>
          </p:cNvPr>
          <p:cNvSpPr>
            <a:spLocks noGrp="1"/>
          </p:cNvSpPr>
          <p:nvPr>
            <p:ph type="ctrTitle"/>
          </p:nvPr>
        </p:nvSpPr>
        <p:spPr/>
        <p:txBody>
          <a:bodyPr/>
          <a:lstStyle/>
          <a:p>
            <a:pPr algn="ctr" eaLnBrk="1" fontAlgn="auto" hangingPunct="1">
              <a:spcAft>
                <a:spcPts val="0"/>
              </a:spcAft>
              <a:defRPr/>
            </a:pPr>
            <a:r>
              <a:rPr lang="en-IE" dirty="0"/>
              <a:t>CAREER GUIDANCE &amp; COUNSELLING</a:t>
            </a:r>
          </a:p>
        </p:txBody>
      </p:sp>
      <p:sp>
        <p:nvSpPr>
          <p:cNvPr id="3" name="Subtitle 2">
            <a:extLst>
              <a:ext uri="{FF2B5EF4-FFF2-40B4-BE49-F238E27FC236}">
                <a16:creationId xmlns:a16="http://schemas.microsoft.com/office/drawing/2014/main" id="{4E5121E8-B8A7-4B45-84A4-DA180945DCCB}"/>
              </a:ext>
            </a:extLst>
          </p:cNvPr>
          <p:cNvSpPr>
            <a:spLocks noGrp="1"/>
          </p:cNvSpPr>
          <p:nvPr>
            <p:ph type="subTitle" idx="1"/>
          </p:nvPr>
        </p:nvSpPr>
        <p:spPr>
          <a:xfrm>
            <a:off x="1069975" y="4389438"/>
            <a:ext cx="7891463" cy="2241550"/>
          </a:xfrm>
        </p:spPr>
        <p:txBody>
          <a:bodyPr rtlCol="0"/>
          <a:lstStyle/>
          <a:p>
            <a:pPr algn="ctr" eaLnBrk="1" fontAlgn="auto" hangingPunct="1">
              <a:spcAft>
                <a:spcPts val="0"/>
              </a:spcAft>
              <a:buClr>
                <a:schemeClr val="accent1">
                  <a:lumMod val="75000"/>
                </a:schemeClr>
              </a:buClr>
              <a:defRPr/>
            </a:pPr>
            <a:r>
              <a:rPr lang="en-US" altLang="en-US" sz="4000" dirty="0">
                <a:latin typeface="+mj-lt"/>
              </a:rPr>
              <a:t>Leanne Goff - Guidance Counsellor</a:t>
            </a:r>
          </a:p>
          <a:p>
            <a:pPr algn="ctr" eaLnBrk="1" fontAlgn="auto" hangingPunct="1">
              <a:spcAft>
                <a:spcPts val="0"/>
              </a:spcAft>
              <a:buClr>
                <a:schemeClr val="accent1">
                  <a:lumMod val="75000"/>
                </a:schemeClr>
              </a:buClr>
              <a:defRPr/>
            </a:pPr>
            <a:endParaRPr lang="en-US" altLang="en-US" sz="4000" dirty="0">
              <a:latin typeface="+mj-lt"/>
            </a:endParaRPr>
          </a:p>
          <a:p>
            <a:pPr algn="ctr" eaLnBrk="1" fontAlgn="auto" hangingPunct="1">
              <a:spcAft>
                <a:spcPts val="0"/>
              </a:spcAft>
              <a:buClr>
                <a:schemeClr val="accent1">
                  <a:lumMod val="75000"/>
                </a:schemeClr>
              </a:buClr>
              <a:defRPr/>
            </a:pPr>
            <a:r>
              <a:rPr lang="en-US" altLang="en-US" sz="2400" i="1" dirty="0">
                <a:latin typeface="+mj-lt"/>
              </a:rPr>
              <a:t>“True guidance is like a small torch in a dark forest. It does not show everything at once, but gives enough light for the next step to be safe”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8C2B3-89D3-486A-8A8C-A2B63531B991}"/>
              </a:ext>
            </a:extLst>
          </p:cNvPr>
          <p:cNvSpPr>
            <a:spLocks noGrp="1"/>
          </p:cNvSpPr>
          <p:nvPr>
            <p:ph type="title"/>
          </p:nvPr>
        </p:nvSpPr>
        <p:spPr>
          <a:xfrm>
            <a:off x="1069848" y="484632"/>
            <a:ext cx="10058400" cy="1609344"/>
          </a:xfrm>
        </p:spPr>
        <p:txBody>
          <a:bodyPr/>
          <a:lstStyle/>
          <a:p>
            <a:pPr eaLnBrk="1" fontAlgn="auto" hangingPunct="1">
              <a:spcAft>
                <a:spcPts val="0"/>
              </a:spcAft>
              <a:defRPr/>
            </a:pPr>
            <a:r>
              <a:rPr lang="en-IE" dirty="0"/>
              <a:t>ROLE OF THE GUIDANCE COUNSELLOR:</a:t>
            </a:r>
          </a:p>
        </p:txBody>
      </p:sp>
      <p:pic>
        <p:nvPicPr>
          <p:cNvPr id="30723" name="Picture 7">
            <a:extLst>
              <a:ext uri="{FF2B5EF4-FFF2-40B4-BE49-F238E27FC236}">
                <a16:creationId xmlns:a16="http://schemas.microsoft.com/office/drawing/2014/main" id="{BFD94CE2-45E6-8868-99C9-F8A48A89AC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4238" y="2093913"/>
            <a:ext cx="7883525"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DDBE4-9E4D-4D76-97FA-3A260F18764B}"/>
              </a:ext>
            </a:extLst>
          </p:cNvPr>
          <p:cNvSpPr>
            <a:spLocks noGrp="1"/>
          </p:cNvSpPr>
          <p:nvPr>
            <p:ph type="title"/>
          </p:nvPr>
        </p:nvSpPr>
        <p:spPr>
          <a:xfrm>
            <a:off x="1069848" y="484632"/>
            <a:ext cx="10058400" cy="1609344"/>
          </a:xfrm>
        </p:spPr>
        <p:txBody>
          <a:bodyPr/>
          <a:lstStyle/>
          <a:p>
            <a:pPr eaLnBrk="1" fontAlgn="auto" hangingPunct="1">
              <a:spcAft>
                <a:spcPts val="0"/>
              </a:spcAft>
              <a:defRPr/>
            </a:pPr>
            <a:r>
              <a:rPr lang="en-IE" dirty="0"/>
              <a:t>CONFIDENTIALITY:</a:t>
            </a:r>
          </a:p>
        </p:txBody>
      </p:sp>
      <p:sp>
        <p:nvSpPr>
          <p:cNvPr id="3" name="Content Placeholder 2">
            <a:extLst>
              <a:ext uri="{FF2B5EF4-FFF2-40B4-BE49-F238E27FC236}">
                <a16:creationId xmlns:a16="http://schemas.microsoft.com/office/drawing/2014/main" id="{69C83C07-1880-41CB-8C3F-367E3DEECDDB}"/>
              </a:ext>
            </a:extLst>
          </p:cNvPr>
          <p:cNvSpPr>
            <a:spLocks noGrp="1"/>
          </p:cNvSpPr>
          <p:nvPr>
            <p:ph idx="1"/>
          </p:nvPr>
        </p:nvSpPr>
        <p:spPr/>
        <p:txBody>
          <a:bodyPr rtlCol="0">
            <a:normAutofit/>
          </a:bodyPr>
          <a:lstStyle/>
          <a:p>
            <a:pPr marL="182880" indent="-285750" eaLnBrk="1" fontAlgn="auto" hangingPunct="1">
              <a:spcBef>
                <a:spcPts val="405"/>
              </a:spcBef>
              <a:spcAft>
                <a:spcPts val="0"/>
              </a:spcAft>
              <a:buClr>
                <a:schemeClr val="accent1">
                  <a:lumMod val="75000"/>
                </a:schemeClr>
              </a:buClr>
              <a:buSzPts val="2400"/>
              <a:defRPr/>
            </a:pPr>
            <a:r>
              <a:rPr lang="en-GB" b="1" u="sng" dirty="0">
                <a:solidFill>
                  <a:schemeClr val="dk1"/>
                </a:solidFill>
                <a:ea typeface="Comic Sans MS"/>
                <a:cs typeface="Comic Sans MS"/>
                <a:sym typeface="Comic Sans MS"/>
              </a:rPr>
              <a:t>Confidentiality</a:t>
            </a:r>
            <a:r>
              <a:rPr lang="en-GB" dirty="0">
                <a:solidFill>
                  <a:schemeClr val="dk1"/>
                </a:solidFill>
                <a:ea typeface="Comic Sans MS"/>
                <a:cs typeface="Comic Sans MS"/>
                <a:sym typeface="Comic Sans MS"/>
              </a:rPr>
              <a:t> can be kept but secrecy cannot. What is said in the counsellor's office </a:t>
            </a:r>
            <a:r>
              <a:rPr lang="en-GB" b="1" dirty="0">
                <a:solidFill>
                  <a:schemeClr val="dk1"/>
                </a:solidFill>
                <a:ea typeface="Comic Sans MS"/>
                <a:cs typeface="Comic Sans MS"/>
                <a:sym typeface="Comic Sans MS"/>
              </a:rPr>
              <a:t>will not be passed on</a:t>
            </a:r>
            <a:r>
              <a:rPr lang="en-GB" dirty="0">
                <a:solidFill>
                  <a:schemeClr val="dk1"/>
                </a:solidFill>
                <a:ea typeface="Comic Sans MS"/>
                <a:cs typeface="Comic Sans MS"/>
                <a:sym typeface="Comic Sans MS"/>
              </a:rPr>
              <a:t> without students' permission, unless;</a:t>
            </a:r>
            <a:br>
              <a:rPr lang="en-GB" dirty="0">
                <a:solidFill>
                  <a:schemeClr val="dk1"/>
                </a:solidFill>
                <a:ea typeface="Comic Sans MS"/>
                <a:cs typeface="Comic Sans MS"/>
                <a:sym typeface="Comic Sans MS"/>
              </a:rPr>
            </a:br>
            <a:endParaRPr lang="en-GB" dirty="0">
              <a:solidFill>
                <a:schemeClr val="dk1"/>
              </a:solidFill>
              <a:ea typeface="Comic Sans MS"/>
              <a:cs typeface="Comic Sans MS"/>
              <a:sym typeface="Comic Sans MS"/>
            </a:endParaRPr>
          </a:p>
          <a:p>
            <a:pPr marL="400050" indent="-182880" eaLnBrk="1" fontAlgn="auto" hangingPunct="1">
              <a:spcBef>
                <a:spcPts val="405"/>
              </a:spcBef>
              <a:spcAft>
                <a:spcPts val="0"/>
              </a:spcAft>
              <a:buClr>
                <a:schemeClr val="accent1">
                  <a:lumMod val="75000"/>
                </a:schemeClr>
              </a:buClr>
              <a:buSzPts val="2400"/>
              <a:buFont typeface="+mj-lt"/>
              <a:buAutoNum type="arabicPeriod"/>
              <a:defRPr/>
            </a:pPr>
            <a:r>
              <a:rPr lang="en-GB" dirty="0">
                <a:solidFill>
                  <a:schemeClr val="dk1"/>
                </a:solidFill>
                <a:ea typeface="Comic Sans MS"/>
                <a:cs typeface="Comic Sans MS"/>
                <a:sym typeface="Comic Sans MS"/>
              </a:rPr>
              <a:t> someone is being </a:t>
            </a:r>
            <a:r>
              <a:rPr lang="en-GB" b="1" dirty="0">
                <a:solidFill>
                  <a:schemeClr val="dk1"/>
                </a:solidFill>
                <a:ea typeface="Comic Sans MS"/>
                <a:cs typeface="Comic Sans MS"/>
                <a:sym typeface="Comic Sans MS"/>
              </a:rPr>
              <a:t>hurt </a:t>
            </a:r>
            <a:r>
              <a:rPr lang="en-GB" dirty="0">
                <a:solidFill>
                  <a:schemeClr val="dk1"/>
                </a:solidFill>
                <a:ea typeface="Comic Sans MS"/>
                <a:cs typeface="Comic Sans MS"/>
                <a:sym typeface="Comic Sans MS"/>
              </a:rPr>
              <a:t>(either hurting themselves, someone else or being hurt by someone) </a:t>
            </a:r>
          </a:p>
          <a:p>
            <a:pPr marL="400050" indent="-182880" eaLnBrk="1" fontAlgn="auto" hangingPunct="1">
              <a:spcBef>
                <a:spcPts val="405"/>
              </a:spcBef>
              <a:spcAft>
                <a:spcPts val="0"/>
              </a:spcAft>
              <a:buClr>
                <a:schemeClr val="accent1">
                  <a:lumMod val="75000"/>
                </a:schemeClr>
              </a:buClr>
              <a:buSzPts val="2400"/>
              <a:buFont typeface="+mj-lt"/>
              <a:buAutoNum type="arabicPeriod"/>
              <a:defRPr/>
            </a:pPr>
            <a:endParaRPr lang="en-GB" dirty="0">
              <a:solidFill>
                <a:schemeClr val="dk1"/>
              </a:solidFill>
              <a:ea typeface="Comic Sans MS"/>
              <a:cs typeface="Comic Sans MS"/>
              <a:sym typeface="Comic Sans MS"/>
            </a:endParaRPr>
          </a:p>
          <a:p>
            <a:pPr marL="400050" indent="-182880" eaLnBrk="1" fontAlgn="auto" hangingPunct="1">
              <a:spcBef>
                <a:spcPts val="405"/>
              </a:spcBef>
              <a:spcAft>
                <a:spcPts val="0"/>
              </a:spcAft>
              <a:buClr>
                <a:schemeClr val="accent1">
                  <a:lumMod val="75000"/>
                </a:schemeClr>
              </a:buClr>
              <a:buSzPts val="2400"/>
              <a:buFont typeface="+mj-lt"/>
              <a:buAutoNum type="arabicPeriod"/>
              <a:defRPr/>
            </a:pPr>
            <a:r>
              <a:rPr lang="en-GB" dirty="0">
                <a:solidFill>
                  <a:schemeClr val="dk1"/>
                </a:solidFill>
                <a:ea typeface="Comic Sans MS"/>
                <a:cs typeface="Comic Sans MS"/>
                <a:sym typeface="Comic Sans MS"/>
              </a:rPr>
              <a:t> is in </a:t>
            </a:r>
            <a:r>
              <a:rPr lang="en-GB" b="1" dirty="0">
                <a:solidFill>
                  <a:schemeClr val="dk1"/>
                </a:solidFill>
                <a:ea typeface="Comic Sans MS"/>
                <a:cs typeface="Comic Sans MS"/>
                <a:sym typeface="Comic Sans MS"/>
              </a:rPr>
              <a:t>danger</a:t>
            </a:r>
            <a:r>
              <a:rPr lang="en-GB" dirty="0">
                <a:solidFill>
                  <a:schemeClr val="dk1"/>
                </a:solidFill>
                <a:ea typeface="Comic Sans MS"/>
                <a:cs typeface="Comic Sans MS"/>
                <a:sym typeface="Comic Sans MS"/>
              </a:rPr>
              <a:t> or </a:t>
            </a:r>
          </a:p>
          <a:p>
            <a:pPr marL="400050" indent="-182880" eaLnBrk="1" fontAlgn="auto" hangingPunct="1">
              <a:spcBef>
                <a:spcPts val="405"/>
              </a:spcBef>
              <a:spcAft>
                <a:spcPts val="0"/>
              </a:spcAft>
              <a:buClr>
                <a:schemeClr val="accent1">
                  <a:lumMod val="75000"/>
                </a:schemeClr>
              </a:buClr>
              <a:buSzPts val="2400"/>
              <a:buFont typeface="+mj-lt"/>
              <a:buAutoNum type="arabicPeriod"/>
              <a:defRPr/>
            </a:pPr>
            <a:endParaRPr lang="en-GB" dirty="0">
              <a:solidFill>
                <a:schemeClr val="dk1"/>
              </a:solidFill>
              <a:ea typeface="Comic Sans MS"/>
              <a:cs typeface="Comic Sans MS"/>
              <a:sym typeface="Comic Sans MS"/>
            </a:endParaRPr>
          </a:p>
          <a:p>
            <a:pPr marL="400050" indent="-182880" eaLnBrk="1" fontAlgn="auto" hangingPunct="1">
              <a:spcBef>
                <a:spcPts val="405"/>
              </a:spcBef>
              <a:spcAft>
                <a:spcPts val="0"/>
              </a:spcAft>
              <a:buClr>
                <a:schemeClr val="accent1">
                  <a:lumMod val="75000"/>
                </a:schemeClr>
              </a:buClr>
              <a:buSzPts val="2400"/>
              <a:buFont typeface="+mj-lt"/>
              <a:buAutoNum type="arabicPeriod"/>
              <a:defRPr/>
            </a:pPr>
            <a:r>
              <a:rPr lang="en-GB" dirty="0">
                <a:solidFill>
                  <a:schemeClr val="dk1"/>
                </a:solidFill>
                <a:ea typeface="Comic Sans MS"/>
                <a:cs typeface="Comic Sans MS"/>
                <a:sym typeface="Comic Sans MS"/>
              </a:rPr>
              <a:t> is involved in something </a:t>
            </a:r>
            <a:r>
              <a:rPr lang="en-GB" b="1" dirty="0">
                <a:solidFill>
                  <a:schemeClr val="dk1"/>
                </a:solidFill>
                <a:ea typeface="Comic Sans MS"/>
                <a:cs typeface="Comic Sans MS"/>
                <a:sym typeface="Comic Sans MS"/>
              </a:rPr>
              <a:t>illegal</a:t>
            </a:r>
            <a:r>
              <a:rPr lang="en-GB" dirty="0">
                <a:solidFill>
                  <a:schemeClr val="dk1"/>
                </a:solidFill>
                <a:ea typeface="Comic Sans MS"/>
                <a:cs typeface="Comic Sans MS"/>
                <a:sym typeface="Comic Sans MS"/>
              </a:rPr>
              <a:t>. </a:t>
            </a:r>
          </a:p>
          <a:p>
            <a:pPr marL="0" indent="0" eaLnBrk="1" fontAlgn="auto" hangingPunct="1">
              <a:spcBef>
                <a:spcPts val="405"/>
              </a:spcBef>
              <a:spcAft>
                <a:spcPts val="0"/>
              </a:spcAft>
              <a:buClr>
                <a:schemeClr val="accent1">
                  <a:lumMod val="75000"/>
                </a:schemeClr>
              </a:buClr>
              <a:buFont typeface="Wingdings" panose="05000000000000000000" pitchFamily="2" charset="2"/>
              <a:buNone/>
              <a:defRPr/>
            </a:pPr>
            <a:endParaRPr lang="en-GB" dirty="0">
              <a:solidFill>
                <a:schemeClr val="dk1"/>
              </a:solidFill>
              <a:ea typeface="Comic Sans MS"/>
              <a:cs typeface="Comic Sans MS"/>
              <a:sym typeface="Comic Sans MS"/>
            </a:endParaRPr>
          </a:p>
          <a:p>
            <a:pPr marL="182880" indent="-285750" eaLnBrk="1" fontAlgn="auto" hangingPunct="1">
              <a:spcBef>
                <a:spcPts val="405"/>
              </a:spcBef>
              <a:spcAft>
                <a:spcPts val="0"/>
              </a:spcAft>
              <a:buClr>
                <a:schemeClr val="accent1">
                  <a:lumMod val="75000"/>
                </a:schemeClr>
              </a:buClr>
              <a:buSzPts val="2400"/>
              <a:defRPr/>
            </a:pPr>
            <a:r>
              <a:rPr lang="en-GB" dirty="0">
                <a:solidFill>
                  <a:schemeClr val="dk1"/>
                </a:solidFill>
                <a:ea typeface="Comic Sans MS"/>
                <a:cs typeface="Comic Sans MS"/>
                <a:sym typeface="Comic Sans MS"/>
              </a:rPr>
              <a:t>Legally Ms Goff must pass on this type of information to the Principal</a:t>
            </a:r>
            <a:r>
              <a:rPr lang="en-GB" dirty="0">
                <a:solidFill>
                  <a:schemeClr val="dk1"/>
                </a:solidFill>
                <a:latin typeface="Comic Sans MS"/>
                <a:ea typeface="Comic Sans MS"/>
                <a:cs typeface="Comic Sans MS"/>
                <a:sym typeface="Comic Sans MS"/>
              </a:rPr>
              <a:t>. </a:t>
            </a:r>
            <a:endParaRPr lang="en-GB" dirty="0"/>
          </a:p>
          <a:p>
            <a:pPr marL="182880" indent="-182880" eaLnBrk="1" fontAlgn="auto" hangingPunct="1">
              <a:spcAft>
                <a:spcPts val="0"/>
              </a:spcAft>
              <a:buClr>
                <a:schemeClr val="accent1">
                  <a:lumMod val="75000"/>
                </a:schemeClr>
              </a:buClr>
              <a:defRPr/>
            </a:pPr>
            <a:endParaRPr lang="en-IE"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52641-DCFB-4CE3-A362-C9A1F670FF5F}"/>
              </a:ext>
            </a:extLst>
          </p:cNvPr>
          <p:cNvSpPr>
            <a:spLocks noGrp="1"/>
          </p:cNvSpPr>
          <p:nvPr>
            <p:ph type="title"/>
          </p:nvPr>
        </p:nvSpPr>
        <p:spPr>
          <a:xfrm>
            <a:off x="1069848" y="484632"/>
            <a:ext cx="10058400" cy="1609344"/>
          </a:xfrm>
        </p:spPr>
        <p:txBody>
          <a:bodyPr/>
          <a:lstStyle/>
          <a:p>
            <a:pPr eaLnBrk="1" fontAlgn="auto" hangingPunct="1">
              <a:spcAft>
                <a:spcPts val="0"/>
              </a:spcAft>
              <a:defRPr/>
            </a:pPr>
            <a:r>
              <a:rPr lang="en-IE" dirty="0"/>
              <a:t>BOOKLETS:</a:t>
            </a:r>
          </a:p>
        </p:txBody>
      </p:sp>
      <p:sp>
        <p:nvSpPr>
          <p:cNvPr id="3" name="Content Placeholder 2">
            <a:extLst>
              <a:ext uri="{FF2B5EF4-FFF2-40B4-BE49-F238E27FC236}">
                <a16:creationId xmlns:a16="http://schemas.microsoft.com/office/drawing/2014/main" id="{783F458C-7870-47DB-A8AB-0166959AD88E}"/>
              </a:ext>
            </a:extLst>
          </p:cNvPr>
          <p:cNvSpPr>
            <a:spLocks noGrp="1"/>
          </p:cNvSpPr>
          <p:nvPr>
            <p:ph idx="1"/>
          </p:nvPr>
        </p:nvSpPr>
        <p:spPr>
          <a:xfrm>
            <a:off x="1069975" y="2120900"/>
            <a:ext cx="10058400" cy="4564063"/>
          </a:xfrm>
        </p:spPr>
        <p:txBody>
          <a:bodyPr rtlCol="0">
            <a:normAutofit fontScale="92500" lnSpcReduction="10000"/>
          </a:bodyPr>
          <a:lstStyle/>
          <a:p>
            <a:pPr marL="182880" indent="-182880" eaLnBrk="1" fontAlgn="auto" hangingPunct="1">
              <a:spcAft>
                <a:spcPts val="0"/>
              </a:spcAft>
              <a:buClr>
                <a:schemeClr val="accent1">
                  <a:lumMod val="75000"/>
                </a:schemeClr>
              </a:buClr>
              <a:defRPr/>
            </a:pPr>
            <a:r>
              <a:rPr lang="en-IE" dirty="0"/>
              <a:t>General info. Re: transition, health, attendance, student support.</a:t>
            </a:r>
          </a:p>
          <a:p>
            <a:pPr marL="0" indent="0" eaLnBrk="1" fontAlgn="auto" hangingPunct="1">
              <a:spcAft>
                <a:spcPts val="0"/>
              </a:spcAft>
              <a:buClr>
                <a:schemeClr val="accent1">
                  <a:lumMod val="75000"/>
                </a:schemeClr>
              </a:buClr>
              <a:buFont typeface="Wingdings" panose="05000000000000000000" pitchFamily="2" charset="2"/>
              <a:buNone/>
              <a:defRPr/>
            </a:pPr>
            <a:endParaRPr lang="en-IE" dirty="0"/>
          </a:p>
          <a:p>
            <a:pPr marL="182880" indent="-182880" eaLnBrk="1" fontAlgn="auto" hangingPunct="1">
              <a:spcAft>
                <a:spcPts val="0"/>
              </a:spcAft>
              <a:buClr>
                <a:schemeClr val="accent1">
                  <a:lumMod val="75000"/>
                </a:schemeClr>
              </a:buClr>
              <a:defRPr/>
            </a:pPr>
            <a:r>
              <a:rPr lang="en-IE" dirty="0"/>
              <a:t>Student subject options.</a:t>
            </a:r>
          </a:p>
          <a:p>
            <a:pPr marL="0" indent="0" eaLnBrk="1" fontAlgn="auto" hangingPunct="1">
              <a:spcAft>
                <a:spcPts val="0"/>
              </a:spcAft>
              <a:buClr>
                <a:schemeClr val="accent1">
                  <a:lumMod val="75000"/>
                </a:schemeClr>
              </a:buClr>
              <a:buFont typeface="Wingdings" panose="05000000000000000000" pitchFamily="2" charset="2"/>
              <a:buNone/>
              <a:defRPr/>
            </a:pPr>
            <a:endParaRPr lang="en-IE" dirty="0"/>
          </a:p>
          <a:p>
            <a:pPr marL="182880" indent="-182880" eaLnBrk="1" fontAlgn="auto" hangingPunct="1">
              <a:spcAft>
                <a:spcPts val="0"/>
              </a:spcAft>
              <a:buClr>
                <a:schemeClr val="accent1">
                  <a:lumMod val="75000"/>
                </a:schemeClr>
              </a:buClr>
              <a:defRPr/>
            </a:pPr>
            <a:r>
              <a:rPr lang="en-IE" dirty="0"/>
              <a:t>Tips for smarter studying.</a:t>
            </a:r>
          </a:p>
          <a:p>
            <a:pPr marL="0" indent="0" eaLnBrk="1" fontAlgn="auto" hangingPunct="1">
              <a:spcAft>
                <a:spcPts val="0"/>
              </a:spcAft>
              <a:buClr>
                <a:schemeClr val="accent1">
                  <a:lumMod val="75000"/>
                </a:schemeClr>
              </a:buClr>
              <a:buFont typeface="Wingdings" panose="05000000000000000000" pitchFamily="2" charset="2"/>
              <a:buNone/>
              <a:defRPr/>
            </a:pPr>
            <a:endParaRPr lang="en-IE" dirty="0"/>
          </a:p>
          <a:p>
            <a:pPr marL="182880" indent="-182880" eaLnBrk="1" fontAlgn="auto" hangingPunct="1">
              <a:spcAft>
                <a:spcPts val="0"/>
              </a:spcAft>
              <a:buClr>
                <a:schemeClr val="accent1">
                  <a:lumMod val="75000"/>
                </a:schemeClr>
              </a:buClr>
              <a:defRPr/>
            </a:pPr>
            <a:r>
              <a:rPr lang="en-IE" dirty="0"/>
              <a:t>Info. on computer gaming &amp; the effects.</a:t>
            </a:r>
          </a:p>
          <a:p>
            <a:pPr marL="0" indent="0" eaLnBrk="1" fontAlgn="auto" hangingPunct="1">
              <a:spcAft>
                <a:spcPts val="0"/>
              </a:spcAft>
              <a:buClr>
                <a:schemeClr val="accent1">
                  <a:lumMod val="75000"/>
                </a:schemeClr>
              </a:buClr>
              <a:buFont typeface="Wingdings" panose="05000000000000000000" pitchFamily="2" charset="2"/>
              <a:buNone/>
              <a:defRPr/>
            </a:pPr>
            <a:endParaRPr lang="en-IE" dirty="0"/>
          </a:p>
          <a:p>
            <a:pPr marL="182880" indent="-182880" eaLnBrk="1" fontAlgn="auto" hangingPunct="1">
              <a:spcAft>
                <a:spcPts val="0"/>
              </a:spcAft>
              <a:buClr>
                <a:schemeClr val="accent1">
                  <a:lumMod val="75000"/>
                </a:schemeClr>
              </a:buClr>
              <a:defRPr/>
            </a:pPr>
            <a:r>
              <a:rPr lang="en-IE" dirty="0"/>
              <a:t>Issues surrounding language/science options &amp; info on college courses requiring same.</a:t>
            </a:r>
          </a:p>
          <a:p>
            <a:pPr marL="0" indent="0" eaLnBrk="1" fontAlgn="auto" hangingPunct="1">
              <a:spcAft>
                <a:spcPts val="0"/>
              </a:spcAft>
              <a:buClr>
                <a:schemeClr val="accent1">
                  <a:lumMod val="75000"/>
                </a:schemeClr>
              </a:buClr>
              <a:buFont typeface="Wingdings" panose="05000000000000000000" pitchFamily="2" charset="2"/>
              <a:buNone/>
              <a:defRPr/>
            </a:pPr>
            <a:endParaRPr lang="en-IE" dirty="0"/>
          </a:p>
          <a:p>
            <a:pPr marL="182880" indent="-182880" eaLnBrk="1" fontAlgn="auto" hangingPunct="1">
              <a:spcAft>
                <a:spcPts val="0"/>
              </a:spcAft>
              <a:buClr>
                <a:schemeClr val="accent1">
                  <a:lumMod val="75000"/>
                </a:schemeClr>
              </a:buClr>
              <a:defRPr/>
            </a:pPr>
            <a:r>
              <a:rPr lang="en-IE" dirty="0"/>
              <a:t>New LC Points scheme – 2017 onwards.</a:t>
            </a:r>
          </a:p>
          <a:p>
            <a:pPr marL="182880" indent="-182880" eaLnBrk="1" fontAlgn="auto" hangingPunct="1">
              <a:spcAft>
                <a:spcPts val="0"/>
              </a:spcAft>
              <a:buClr>
                <a:schemeClr val="accent1">
                  <a:lumMod val="75000"/>
                </a:schemeClr>
              </a:buClr>
              <a:defRPr/>
            </a:pPr>
            <a:endParaRPr lang="en-IE" dirty="0"/>
          </a:p>
        </p:txBody>
      </p:sp>
      <p:pic>
        <p:nvPicPr>
          <p:cNvPr id="33796" name="Picture 3">
            <a:extLst>
              <a:ext uri="{FF2B5EF4-FFF2-40B4-BE49-F238E27FC236}">
                <a16:creationId xmlns:a16="http://schemas.microsoft.com/office/drawing/2014/main" id="{0F8B37C0-8434-5855-D3AD-D353B9D460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355" t="8284" r="8034" b="10809"/>
          <a:stretch>
            <a:fillRect/>
          </a:stretch>
        </p:blipFill>
        <p:spPr bwMode="auto">
          <a:xfrm>
            <a:off x="8434388" y="0"/>
            <a:ext cx="3757612"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41D6A-0837-48F2-B118-202CAB50B9D2}"/>
              </a:ext>
            </a:extLst>
          </p:cNvPr>
          <p:cNvSpPr>
            <a:spLocks noGrp="1"/>
          </p:cNvSpPr>
          <p:nvPr>
            <p:ph type="title"/>
          </p:nvPr>
        </p:nvSpPr>
        <p:spPr/>
        <p:txBody>
          <a:bodyPr/>
          <a:lstStyle/>
          <a:p>
            <a:pPr>
              <a:defRPr/>
            </a:pPr>
            <a:r>
              <a:rPr lang="en-IE" dirty="0"/>
              <a:t>TRANSITION (PRIMARY – SECONDARY):</a:t>
            </a:r>
          </a:p>
        </p:txBody>
      </p:sp>
      <p:sp>
        <p:nvSpPr>
          <p:cNvPr id="3" name="Content Placeholder 2">
            <a:extLst>
              <a:ext uri="{FF2B5EF4-FFF2-40B4-BE49-F238E27FC236}">
                <a16:creationId xmlns:a16="http://schemas.microsoft.com/office/drawing/2014/main" id="{EC85F7A5-4517-4E33-96A0-208DE8AE6250}"/>
              </a:ext>
            </a:extLst>
          </p:cNvPr>
          <p:cNvSpPr>
            <a:spLocks noGrp="1"/>
          </p:cNvSpPr>
          <p:nvPr>
            <p:ph idx="1"/>
          </p:nvPr>
        </p:nvSpPr>
        <p:spPr/>
        <p:txBody>
          <a:bodyPr/>
          <a:lstStyle/>
          <a:p>
            <a:pPr marL="0" indent="0">
              <a:buFont typeface="Wingdings" panose="05000000000000000000" pitchFamily="2" charset="2"/>
              <a:buNone/>
              <a:defRPr/>
            </a:pPr>
            <a:r>
              <a:rPr lang="en-IE" altLang="en-US" sz="3200" b="1" i="1" dirty="0">
                <a:latin typeface="+mj-lt"/>
              </a:rPr>
              <a:t>Triple transition</a:t>
            </a:r>
            <a:r>
              <a:rPr lang="en-IE" altLang="en-US" sz="3200" dirty="0">
                <a:latin typeface="+mj-lt"/>
              </a:rPr>
              <a:t>:</a:t>
            </a:r>
            <a:br>
              <a:rPr lang="en-IE" altLang="en-US" sz="3200" dirty="0">
                <a:latin typeface="+mj-lt"/>
              </a:rPr>
            </a:br>
            <a:endParaRPr lang="en-IE" altLang="en-US" sz="3200" dirty="0">
              <a:latin typeface="+mj-lt"/>
            </a:endParaRPr>
          </a:p>
          <a:p>
            <a:pPr marL="0" indent="0">
              <a:buFont typeface="Wingdings" panose="05000000000000000000" pitchFamily="2" charset="2"/>
              <a:buNone/>
              <a:defRPr/>
            </a:pPr>
            <a:r>
              <a:rPr lang="en-IE" altLang="en-US" sz="3200" dirty="0">
                <a:latin typeface="+mj-lt"/>
              </a:rPr>
              <a:t>1. From very familiar school environment to much larger school and new subjects</a:t>
            </a:r>
            <a:endParaRPr lang="en-IE" sz="3200" dirty="0">
              <a:latin typeface="+mj-lt"/>
            </a:endParaRPr>
          </a:p>
        </p:txBody>
      </p:sp>
      <p:pic>
        <p:nvPicPr>
          <p:cNvPr id="34820" name="Picture 3">
            <a:extLst>
              <a:ext uri="{FF2B5EF4-FFF2-40B4-BE49-F238E27FC236}">
                <a16:creationId xmlns:a16="http://schemas.microsoft.com/office/drawing/2014/main" id="{BC4D49ED-C618-529E-EDA8-6E9949EAAD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5450" y="3906838"/>
            <a:ext cx="3721100"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41D6A-0837-48F2-B118-202CAB50B9D2}"/>
              </a:ext>
            </a:extLst>
          </p:cNvPr>
          <p:cNvSpPr>
            <a:spLocks noGrp="1"/>
          </p:cNvSpPr>
          <p:nvPr>
            <p:ph type="title"/>
          </p:nvPr>
        </p:nvSpPr>
        <p:spPr/>
        <p:txBody>
          <a:bodyPr/>
          <a:lstStyle/>
          <a:p>
            <a:pPr>
              <a:defRPr/>
            </a:pPr>
            <a:r>
              <a:rPr lang="en-IE" dirty="0"/>
              <a:t>TRANSITION (PRIMARY – SECONDARY):</a:t>
            </a:r>
          </a:p>
        </p:txBody>
      </p:sp>
      <p:sp>
        <p:nvSpPr>
          <p:cNvPr id="3" name="Content Placeholder 2">
            <a:extLst>
              <a:ext uri="{FF2B5EF4-FFF2-40B4-BE49-F238E27FC236}">
                <a16:creationId xmlns:a16="http://schemas.microsoft.com/office/drawing/2014/main" id="{EC85F7A5-4517-4E33-96A0-208DE8AE6250}"/>
              </a:ext>
            </a:extLst>
          </p:cNvPr>
          <p:cNvSpPr>
            <a:spLocks noGrp="1"/>
          </p:cNvSpPr>
          <p:nvPr>
            <p:ph idx="1"/>
          </p:nvPr>
        </p:nvSpPr>
        <p:spPr>
          <a:xfrm>
            <a:off x="1063625" y="2093913"/>
            <a:ext cx="10058400" cy="4051300"/>
          </a:xfrm>
        </p:spPr>
        <p:txBody>
          <a:bodyPr/>
          <a:lstStyle/>
          <a:p>
            <a:pPr marL="0" indent="0">
              <a:buFont typeface="Wingdings" panose="05000000000000000000" pitchFamily="2" charset="2"/>
              <a:buNone/>
              <a:defRPr/>
            </a:pPr>
            <a:r>
              <a:rPr lang="en-IE" altLang="en-US" sz="3200" b="1" i="1" dirty="0">
                <a:latin typeface="+mj-lt"/>
              </a:rPr>
              <a:t>Triple transition</a:t>
            </a:r>
            <a:r>
              <a:rPr lang="en-IE" altLang="en-US" sz="3200" dirty="0">
                <a:latin typeface="+mj-lt"/>
              </a:rPr>
              <a:t>:</a:t>
            </a:r>
          </a:p>
          <a:p>
            <a:pPr marL="0" indent="0">
              <a:buFont typeface="Wingdings" panose="05000000000000000000" pitchFamily="2" charset="2"/>
              <a:buNone/>
              <a:defRPr/>
            </a:pPr>
            <a:endParaRPr lang="en-IE" altLang="en-US" sz="3200" dirty="0">
              <a:latin typeface="+mj-lt"/>
            </a:endParaRPr>
          </a:p>
          <a:p>
            <a:pPr marL="0" indent="0">
              <a:buFont typeface="Wingdings" panose="05000000000000000000" pitchFamily="2" charset="2"/>
              <a:buNone/>
              <a:defRPr/>
            </a:pPr>
            <a:r>
              <a:rPr lang="en-IE" altLang="en-US" sz="3200" dirty="0">
                <a:latin typeface="+mj-lt"/>
              </a:rPr>
              <a:t>2. From one set of peer group and friends to another peer group</a:t>
            </a:r>
            <a:br>
              <a:rPr lang="en-IE" altLang="en-US" dirty="0">
                <a:latin typeface="Comic Sans MS" panose="030F0702030302020204" pitchFamily="66" charset="0"/>
              </a:rPr>
            </a:br>
            <a:endParaRPr lang="en-IE" altLang="en-US" dirty="0">
              <a:latin typeface="Comic Sans MS" panose="030F0702030302020204" pitchFamily="66" charset="0"/>
            </a:endParaRPr>
          </a:p>
          <a:p>
            <a:pPr marL="0" indent="0">
              <a:buFont typeface="Wingdings" panose="05000000000000000000" pitchFamily="2" charset="2"/>
              <a:buNone/>
              <a:defRPr/>
            </a:pPr>
            <a:endParaRPr lang="en-IE" altLang="en-US" dirty="0">
              <a:latin typeface="Comic Sans MS" panose="030F0702030302020204" pitchFamily="66" charset="0"/>
            </a:endParaRPr>
          </a:p>
        </p:txBody>
      </p:sp>
      <p:pic>
        <p:nvPicPr>
          <p:cNvPr id="35844" name="Picture 4">
            <a:extLst>
              <a:ext uri="{FF2B5EF4-FFF2-40B4-BE49-F238E27FC236}">
                <a16:creationId xmlns:a16="http://schemas.microsoft.com/office/drawing/2014/main" id="{751345F4-07A9-C425-E9A3-C36EB00490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9213" y="3938588"/>
            <a:ext cx="4473575" cy="29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F85D6-79D4-4389-ACDF-B79DEE2DB07A}"/>
              </a:ext>
            </a:extLst>
          </p:cNvPr>
          <p:cNvSpPr>
            <a:spLocks noGrp="1"/>
          </p:cNvSpPr>
          <p:nvPr>
            <p:ph type="title"/>
          </p:nvPr>
        </p:nvSpPr>
        <p:spPr/>
        <p:txBody>
          <a:bodyPr/>
          <a:lstStyle/>
          <a:p>
            <a:pPr>
              <a:defRPr/>
            </a:pPr>
            <a:r>
              <a:rPr lang="en-IE" dirty="0"/>
              <a:t>TRANSITION (PRIMARY – SECONDARY):</a:t>
            </a:r>
          </a:p>
        </p:txBody>
      </p:sp>
      <p:sp>
        <p:nvSpPr>
          <p:cNvPr id="3" name="Content Placeholder 2">
            <a:extLst>
              <a:ext uri="{FF2B5EF4-FFF2-40B4-BE49-F238E27FC236}">
                <a16:creationId xmlns:a16="http://schemas.microsoft.com/office/drawing/2014/main" id="{A1278AB0-ADE5-4C1F-9158-67EB09C3D646}"/>
              </a:ext>
            </a:extLst>
          </p:cNvPr>
          <p:cNvSpPr>
            <a:spLocks noGrp="1"/>
          </p:cNvSpPr>
          <p:nvPr>
            <p:ph idx="1"/>
          </p:nvPr>
        </p:nvSpPr>
        <p:spPr/>
        <p:txBody>
          <a:bodyPr/>
          <a:lstStyle/>
          <a:p>
            <a:pPr marL="0" indent="0">
              <a:buFont typeface="Wingdings" panose="05000000000000000000" pitchFamily="2" charset="2"/>
              <a:buNone/>
              <a:defRPr/>
            </a:pPr>
            <a:r>
              <a:rPr lang="en-IE" altLang="en-US" sz="3200" b="1" i="1" dirty="0">
                <a:latin typeface="+mj-lt"/>
              </a:rPr>
              <a:t>Triple transition</a:t>
            </a:r>
            <a:r>
              <a:rPr lang="en-IE" altLang="en-US" sz="3200" dirty="0">
                <a:latin typeface="+mj-lt"/>
              </a:rPr>
              <a:t>:</a:t>
            </a:r>
            <a:br>
              <a:rPr lang="en-IE" altLang="en-US" sz="3200" dirty="0">
                <a:latin typeface="+mj-lt"/>
              </a:rPr>
            </a:br>
            <a:endParaRPr lang="en-IE" altLang="en-US" sz="3200" dirty="0">
              <a:latin typeface="+mj-lt"/>
            </a:endParaRPr>
          </a:p>
          <a:p>
            <a:pPr marL="0" indent="0">
              <a:buFont typeface="Wingdings" panose="05000000000000000000" pitchFamily="2" charset="2"/>
              <a:buNone/>
              <a:defRPr/>
            </a:pPr>
            <a:r>
              <a:rPr lang="en-IE" altLang="en-US" sz="3200" dirty="0">
                <a:latin typeface="+mj-lt"/>
              </a:rPr>
              <a:t>3. From childhood to adolescence</a:t>
            </a:r>
            <a:r>
              <a:rPr lang="en-IE" altLang="en-US" dirty="0">
                <a:latin typeface="Comic Sans MS" panose="030F0702030302020204" pitchFamily="66" charset="0"/>
              </a:rPr>
              <a:t>.</a:t>
            </a:r>
            <a:endParaRPr lang="en-IE" dirty="0"/>
          </a:p>
        </p:txBody>
      </p:sp>
      <p:pic>
        <p:nvPicPr>
          <p:cNvPr id="36868" name="Picture 2" descr="Image result for child to adolescent">
            <a:extLst>
              <a:ext uri="{FF2B5EF4-FFF2-40B4-BE49-F238E27FC236}">
                <a16:creationId xmlns:a16="http://schemas.microsoft.com/office/drawing/2014/main" id="{2B893269-74A3-2C68-9E62-C602091EEC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533" b="3671"/>
          <a:stretch>
            <a:fillRect/>
          </a:stretch>
        </p:blipFill>
        <p:spPr bwMode="auto">
          <a:xfrm>
            <a:off x="4722813" y="3773488"/>
            <a:ext cx="4411662"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a:extLst>
              <a:ext uri="{FF2B5EF4-FFF2-40B4-BE49-F238E27FC236}">
                <a16:creationId xmlns:a16="http://schemas.microsoft.com/office/drawing/2014/main" id="{15F74805-27AD-41D7-89B4-B19FAD9CA3FF}"/>
              </a:ext>
            </a:extLst>
          </p:cNvPr>
          <p:cNvSpPr>
            <a:spLocks noGrp="1" noRot="1" noChangeArrowheads="1"/>
          </p:cNvSpPr>
          <p:nvPr>
            <p:ph type="title"/>
          </p:nvPr>
        </p:nvSpPr>
        <p:spPr>
          <a:xfrm>
            <a:off x="1838326" y="-194829"/>
            <a:ext cx="8510588" cy="1438275"/>
          </a:xfrm>
        </p:spPr>
        <p:txBody>
          <a:bodyPr/>
          <a:lstStyle/>
          <a:p>
            <a:pPr eaLnBrk="1" hangingPunct="1">
              <a:defRPr/>
            </a:pPr>
            <a:r>
              <a:rPr lang="en-IE" dirty="0"/>
              <a:t>Information Required</a:t>
            </a:r>
            <a:endParaRPr lang="en-US" dirty="0"/>
          </a:p>
        </p:txBody>
      </p:sp>
      <p:sp>
        <p:nvSpPr>
          <p:cNvPr id="9219" name="Rectangle 5">
            <a:extLst>
              <a:ext uri="{FF2B5EF4-FFF2-40B4-BE49-F238E27FC236}">
                <a16:creationId xmlns:a16="http://schemas.microsoft.com/office/drawing/2014/main" id="{CA1F34EC-7B5D-41D0-ACB3-CDA428C2167C}"/>
              </a:ext>
            </a:extLst>
          </p:cNvPr>
          <p:cNvSpPr>
            <a:spLocks noGrp="1" noRot="1" noChangeArrowheads="1"/>
          </p:cNvSpPr>
          <p:nvPr>
            <p:ph type="body" idx="1"/>
          </p:nvPr>
        </p:nvSpPr>
        <p:spPr>
          <a:xfrm>
            <a:off x="1535113" y="1052513"/>
            <a:ext cx="8813800" cy="5689600"/>
          </a:xfrm>
        </p:spPr>
        <p:txBody>
          <a:bodyPr/>
          <a:lstStyle/>
          <a:p>
            <a:pPr marL="274955" lvl="1" indent="0" eaLnBrk="1" hangingPunct="1">
              <a:buFont typeface="Wingdings" panose="05000000000000000000" pitchFamily="2" charset="2"/>
              <a:buNone/>
              <a:defRPr/>
            </a:pPr>
            <a:r>
              <a:rPr lang="en-IE" altLang="en-US" b="1" i="1" dirty="0"/>
              <a:t>Forms required (to be returned by Wednesday 29</a:t>
            </a:r>
            <a:r>
              <a:rPr lang="en-IE" altLang="en-US" b="1" i="1" baseline="30000" dirty="0"/>
              <a:t>th</a:t>
            </a:r>
            <a:r>
              <a:rPr lang="en-IE" altLang="en-US" b="1" i="1" dirty="0"/>
              <a:t> March)</a:t>
            </a:r>
          </a:p>
          <a:p>
            <a:pPr marL="274955" lvl="1" indent="0" eaLnBrk="1" hangingPunct="1">
              <a:buFont typeface="Wingdings" panose="05000000000000000000" pitchFamily="2" charset="2"/>
              <a:buNone/>
              <a:defRPr/>
            </a:pPr>
            <a:r>
              <a:rPr lang="en-GB" b="1" i="1" dirty="0"/>
              <a:t>	</a:t>
            </a:r>
            <a:r>
              <a:rPr lang="en-IE" sz="2000" dirty="0"/>
              <a:t>         School Record Form*</a:t>
            </a:r>
            <a:endParaRPr lang="en-US" sz="2000" dirty="0"/>
          </a:p>
          <a:p>
            <a:pPr marL="0" indent="0" eaLnBrk="1" hangingPunct="1">
              <a:buFont typeface="Wingdings" panose="05000000000000000000" pitchFamily="2" charset="2"/>
              <a:buNone/>
              <a:defRPr/>
            </a:pPr>
            <a:r>
              <a:rPr lang="en-IE" altLang="en-US" dirty="0"/>
              <a:t>                       Code of Behaviour Form *</a:t>
            </a:r>
          </a:p>
          <a:p>
            <a:pPr marL="0" indent="0" eaLnBrk="1" hangingPunct="1">
              <a:buFont typeface="Wingdings" panose="05000000000000000000" pitchFamily="2" charset="2"/>
              <a:buNone/>
              <a:defRPr/>
            </a:pPr>
            <a:r>
              <a:rPr lang="en-IE" altLang="en-US" dirty="0"/>
              <a:t>                       Acceptable Use Policy Form *</a:t>
            </a:r>
          </a:p>
          <a:p>
            <a:pPr marL="0" indent="0" eaLnBrk="1" hangingPunct="1">
              <a:buFont typeface="Wingdings" panose="05000000000000000000" pitchFamily="2" charset="2"/>
              <a:buNone/>
              <a:defRPr/>
            </a:pPr>
            <a:r>
              <a:rPr lang="en-IE" altLang="en-US" dirty="0"/>
              <a:t>                       Acceptable Use Policy (E-Mail) Form *</a:t>
            </a:r>
          </a:p>
          <a:p>
            <a:pPr marL="0" indent="0" eaLnBrk="1" hangingPunct="1">
              <a:buFont typeface="Wingdings" panose="05000000000000000000" pitchFamily="2" charset="2"/>
              <a:buNone/>
              <a:defRPr/>
            </a:pPr>
            <a:r>
              <a:rPr lang="en-IE" altLang="en-US" dirty="0"/>
              <a:t>                       </a:t>
            </a:r>
            <a:r>
              <a:rPr lang="en-IE" dirty="0">
                <a:ea typeface="+mn-lt"/>
                <a:cs typeface="+mn-lt"/>
              </a:rPr>
              <a:t>School Trip Permission Form *</a:t>
            </a:r>
          </a:p>
          <a:p>
            <a:pPr marL="0" indent="0" eaLnBrk="1" hangingPunct="1">
              <a:buFont typeface="Wingdings" panose="05000000000000000000" pitchFamily="2" charset="2"/>
              <a:buNone/>
              <a:defRPr/>
            </a:pPr>
            <a:r>
              <a:rPr lang="en-IE" altLang="en-US" dirty="0"/>
              <a:t>                       </a:t>
            </a:r>
            <a:r>
              <a:rPr lang="en-IE" dirty="0">
                <a:ea typeface="+mn-lt"/>
                <a:cs typeface="+mn-lt"/>
              </a:rPr>
              <a:t>Circular 0023/2016-Data Collection Form *</a:t>
            </a:r>
            <a:endParaRPr lang="en-IE" altLang="en-US" dirty="0"/>
          </a:p>
          <a:p>
            <a:pPr marL="0" indent="0" eaLnBrk="1" hangingPunct="1">
              <a:buFont typeface="Wingdings" panose="05000000000000000000" pitchFamily="2" charset="2"/>
              <a:buNone/>
              <a:defRPr/>
            </a:pPr>
            <a:r>
              <a:rPr lang="en-IE" altLang="en-US" dirty="0"/>
              <a:t>                       </a:t>
            </a:r>
            <a:r>
              <a:rPr lang="en-IE" dirty="0">
                <a:ea typeface="+mn-lt"/>
                <a:cs typeface="+mn-lt"/>
              </a:rPr>
              <a:t>Sensitive Personal Data Form</a:t>
            </a:r>
            <a:r>
              <a:rPr lang="en-IE" altLang="en-US" dirty="0"/>
              <a:t> *</a:t>
            </a:r>
          </a:p>
          <a:p>
            <a:pPr marL="0" indent="0" eaLnBrk="1" hangingPunct="1">
              <a:buFont typeface="Wingdings" panose="05000000000000000000" pitchFamily="2" charset="2"/>
              <a:buNone/>
              <a:defRPr/>
            </a:pPr>
            <a:r>
              <a:rPr lang="en-IE" altLang="en-US" dirty="0"/>
              <a:t>                       </a:t>
            </a:r>
            <a:r>
              <a:rPr lang="en-IE" dirty="0">
                <a:ea typeface="+mn-lt"/>
                <a:cs typeface="+mn-lt"/>
              </a:rPr>
              <a:t>Guidance and Learning Support Consent Form *</a:t>
            </a:r>
          </a:p>
          <a:p>
            <a:pPr marL="0" indent="0" eaLnBrk="1" hangingPunct="1">
              <a:buFont typeface="Wingdings" panose="05000000000000000000" pitchFamily="2" charset="2"/>
              <a:buNone/>
              <a:defRPr/>
            </a:pPr>
            <a:r>
              <a:rPr lang="en-GB" altLang="en-US" dirty="0">
                <a:ea typeface="+mn-lt"/>
                <a:cs typeface="+mn-lt"/>
              </a:rPr>
              <a:t>    </a:t>
            </a:r>
            <a:r>
              <a:rPr lang="en-GB" altLang="en-US" b="1" i="1" dirty="0">
                <a:ea typeface="+mn-lt"/>
                <a:cs typeface="+mn-lt"/>
              </a:rPr>
              <a:t>O</a:t>
            </a:r>
            <a:r>
              <a:rPr lang="en-IE" altLang="en-US" b="1" i="1" dirty="0" err="1">
                <a:ea typeface="+mn-lt"/>
                <a:cs typeface="+mn-lt"/>
              </a:rPr>
              <a:t>ther</a:t>
            </a:r>
            <a:r>
              <a:rPr lang="en-IE" altLang="en-US" b="1" i="1" dirty="0">
                <a:ea typeface="+mn-lt"/>
                <a:cs typeface="+mn-lt"/>
              </a:rPr>
              <a:t> Information Online</a:t>
            </a:r>
            <a:endParaRPr lang="en-IE" altLang="en-US" b="1" i="1" dirty="0"/>
          </a:p>
          <a:p>
            <a:pPr marL="182245" indent="-182245" eaLnBrk="1" hangingPunct="1">
              <a:buFont typeface="Wingdings" panose="05000000000000000000" pitchFamily="2" charset="2"/>
              <a:buNone/>
              <a:defRPr/>
            </a:pPr>
            <a:r>
              <a:rPr lang="en-IE" altLang="en-US" dirty="0"/>
              <a:t>                       </a:t>
            </a:r>
            <a:r>
              <a:rPr lang="en-IE" dirty="0"/>
              <a:t>Transition Issues Booklet (</a:t>
            </a:r>
            <a:r>
              <a:rPr lang="en-IE" dirty="0">
                <a:ea typeface="+mn-lt"/>
                <a:cs typeface="+mn-lt"/>
              </a:rPr>
              <a:t>uploaded in file section)</a:t>
            </a:r>
          </a:p>
          <a:p>
            <a:pPr marL="182245" indent="-182245">
              <a:buFont typeface="Wingdings" panose="05000000000000000000" pitchFamily="2" charset="2"/>
              <a:buNone/>
              <a:defRPr/>
            </a:pPr>
            <a:r>
              <a:rPr lang="en-IE" altLang="en-US" dirty="0"/>
              <a:t>                      Incoming Information Booklet (uploaded in file section)</a:t>
            </a:r>
          </a:p>
          <a:p>
            <a:pPr marL="182245" indent="-182245" eaLnBrk="1" hangingPunct="1">
              <a:buFont typeface="Wingdings" panose="05000000000000000000" pitchFamily="2" charset="2"/>
              <a:buNone/>
              <a:defRPr/>
            </a:pPr>
            <a:r>
              <a:rPr lang="en-IE" altLang="en-US" dirty="0"/>
              <a:t>                      Junior Cycle Subject Factsheet Booklet (uploaded also)</a:t>
            </a:r>
          </a:p>
          <a:p>
            <a:pPr marL="182245" indent="-182245" eaLnBrk="1" hangingPunct="1">
              <a:buFont typeface="Wingdings" panose="05000000000000000000" pitchFamily="2" charset="2"/>
              <a:buNone/>
              <a:defRPr/>
            </a:pPr>
            <a:r>
              <a:rPr lang="en-IE" altLang="en-US" dirty="0"/>
              <a:t>                      </a:t>
            </a:r>
            <a:r>
              <a:rPr lang="en-IE" altLang="en-US" dirty="0">
                <a:ea typeface="+mn-lt"/>
                <a:cs typeface="+mn-lt"/>
              </a:rPr>
              <a:t>Subject </a:t>
            </a:r>
            <a:r>
              <a:rPr lang="en-IE" dirty="0">
                <a:ea typeface="+mn-lt"/>
                <a:cs typeface="+mn-lt"/>
              </a:rPr>
              <a:t>Choice Form (to be filled in online)</a:t>
            </a:r>
          </a:p>
          <a:p>
            <a:pPr marL="182245" indent="-182245" eaLnBrk="1" hangingPunct="1">
              <a:buFont typeface="Wingdings" panose="05000000000000000000" pitchFamily="2" charset="2"/>
              <a:buNone/>
              <a:defRPr/>
            </a:pPr>
            <a:r>
              <a:rPr lang="en-IE" altLang="en-US" dirty="0"/>
              <a:t>                     </a:t>
            </a:r>
          </a:p>
          <a:p>
            <a:pPr marL="182245" indent="-182245" eaLnBrk="1" hangingPunct="1">
              <a:buFont typeface="Wingdings" panose="05000000000000000000" pitchFamily="2" charset="2"/>
              <a:buNone/>
              <a:defRPr/>
            </a:pPr>
            <a:endParaRPr lang="en-IE" altLang="en-US" dirty="0"/>
          </a:p>
          <a:p>
            <a:pPr marL="182245" indent="-182245" eaLnBrk="1" hangingPunct="1">
              <a:buFont typeface="Wingdings" panose="05000000000000000000" pitchFamily="2" charset="2"/>
              <a:buNone/>
              <a:defRPr/>
            </a:pPr>
            <a:r>
              <a:rPr lang="en-IE" altLang="en-US" dirty="0"/>
              <a:t>                      </a:t>
            </a:r>
          </a:p>
          <a:p>
            <a:pPr marL="182245" indent="-182245" eaLnBrk="1" hangingPunct="1">
              <a:buFont typeface="Wingdings" panose="05000000000000000000" pitchFamily="2" charset="2"/>
              <a:buNone/>
              <a:defRPr/>
            </a:pPr>
            <a:endParaRPr lang="en-IE" altLang="en-US" dirty="0"/>
          </a:p>
          <a:p>
            <a:pPr marL="182245" indent="-182245" eaLnBrk="1" hangingPunct="1">
              <a:buFont typeface="Wingdings" panose="05000000000000000000" pitchFamily="2" charset="2"/>
              <a:buNone/>
              <a:defRPr/>
            </a:pPr>
            <a:r>
              <a:rPr lang="en-IE" altLang="en-US" dirty="0"/>
              <a:t>                </a:t>
            </a:r>
          </a:p>
          <a:p>
            <a:pPr marL="182245" indent="-182245" eaLnBrk="1" hangingPunct="1">
              <a:buFont typeface="Wingdings" panose="05000000000000000000" pitchFamily="2" charset="2"/>
              <a:buNone/>
              <a:defRPr/>
            </a:pPr>
            <a:endParaRPr lang="en-IE" altLang="en-US" dirty="0"/>
          </a:p>
          <a:p>
            <a:pPr marL="182245" indent="-182245" eaLnBrk="1" hangingPunct="1">
              <a:buFont typeface="Wingdings" panose="05000000000000000000" pitchFamily="2" charset="2"/>
              <a:buNone/>
              <a:defRPr/>
            </a:pPr>
            <a:r>
              <a:rPr lang="en-IE" altLang="en-US" dirty="0"/>
              <a:t>                 </a:t>
            </a:r>
            <a:endParaRPr lang="en-US" altLang="en-US" dirty="0"/>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59CE-7AA0-4E88-A219-879D7D78E57D}"/>
              </a:ext>
            </a:extLst>
          </p:cNvPr>
          <p:cNvSpPr>
            <a:spLocks noGrp="1"/>
          </p:cNvSpPr>
          <p:nvPr>
            <p:ph type="title"/>
          </p:nvPr>
        </p:nvSpPr>
        <p:spPr>
          <a:xfrm>
            <a:off x="1069848" y="484632"/>
            <a:ext cx="10058400" cy="1609344"/>
          </a:xfrm>
        </p:spPr>
        <p:txBody>
          <a:bodyPr/>
          <a:lstStyle/>
          <a:p>
            <a:pPr eaLnBrk="1" fontAlgn="auto" hangingPunct="1">
              <a:spcAft>
                <a:spcPts val="0"/>
              </a:spcAft>
              <a:defRPr/>
            </a:pPr>
            <a:r>
              <a:rPr lang="en-IE" dirty="0"/>
              <a:t>TRANSITION (PRIMARY – SECONDARY):</a:t>
            </a:r>
          </a:p>
        </p:txBody>
      </p:sp>
      <p:sp>
        <p:nvSpPr>
          <p:cNvPr id="3" name="Content Placeholder 2">
            <a:extLst>
              <a:ext uri="{FF2B5EF4-FFF2-40B4-BE49-F238E27FC236}">
                <a16:creationId xmlns:a16="http://schemas.microsoft.com/office/drawing/2014/main" id="{DB9B82BB-5F98-49AF-B7FB-54C437437DFC}"/>
              </a:ext>
            </a:extLst>
          </p:cNvPr>
          <p:cNvSpPr>
            <a:spLocks noGrp="1"/>
          </p:cNvSpPr>
          <p:nvPr>
            <p:ph idx="1"/>
          </p:nvPr>
        </p:nvSpPr>
        <p:spPr/>
        <p:txBody>
          <a:bodyPr rtlCol="0">
            <a:normAutofit fontScale="92500" lnSpcReduction="20000"/>
          </a:bodyPr>
          <a:lstStyle/>
          <a:p>
            <a:pPr marL="182880" indent="-182880" eaLnBrk="1" fontAlgn="auto" hangingPunct="1">
              <a:spcAft>
                <a:spcPts val="0"/>
              </a:spcAft>
              <a:buClr>
                <a:schemeClr val="accent1">
                  <a:lumMod val="75000"/>
                </a:schemeClr>
              </a:buClr>
              <a:defRPr/>
            </a:pPr>
            <a:r>
              <a:rPr lang="en-GB" dirty="0"/>
              <a:t>Significant change – new friends, teachers, subjects, environment.</a:t>
            </a:r>
          </a:p>
          <a:p>
            <a:pPr marL="0" indent="0" eaLnBrk="1" fontAlgn="auto" hangingPunct="1">
              <a:spcAft>
                <a:spcPts val="0"/>
              </a:spcAft>
              <a:buClr>
                <a:schemeClr val="accent1">
                  <a:lumMod val="75000"/>
                </a:schemeClr>
              </a:buClr>
              <a:buFont typeface="Wingdings" panose="05000000000000000000" pitchFamily="2" charset="2"/>
              <a:buNone/>
              <a:defRPr/>
            </a:pPr>
            <a:endParaRPr lang="en-GB" dirty="0"/>
          </a:p>
          <a:p>
            <a:pPr marL="182880" indent="-182880" eaLnBrk="1" fontAlgn="auto" hangingPunct="1">
              <a:spcAft>
                <a:spcPts val="0"/>
              </a:spcAft>
              <a:buClr>
                <a:schemeClr val="accent1">
                  <a:lumMod val="75000"/>
                </a:schemeClr>
              </a:buClr>
              <a:defRPr/>
            </a:pPr>
            <a:r>
              <a:rPr lang="en-GB" dirty="0"/>
              <a:t>Longer day.</a:t>
            </a:r>
          </a:p>
          <a:p>
            <a:pPr marL="0" indent="0" eaLnBrk="1" fontAlgn="auto" hangingPunct="1">
              <a:spcAft>
                <a:spcPts val="0"/>
              </a:spcAft>
              <a:buClr>
                <a:schemeClr val="accent1">
                  <a:lumMod val="75000"/>
                </a:schemeClr>
              </a:buClr>
              <a:buFont typeface="Wingdings" panose="05000000000000000000" pitchFamily="2" charset="2"/>
              <a:buNone/>
              <a:defRPr/>
            </a:pPr>
            <a:endParaRPr lang="en-GB" dirty="0"/>
          </a:p>
          <a:p>
            <a:pPr marL="182880" indent="-182880" eaLnBrk="1" fontAlgn="auto" hangingPunct="1">
              <a:spcAft>
                <a:spcPts val="0"/>
              </a:spcAft>
              <a:buClr>
                <a:schemeClr val="accent1">
                  <a:lumMod val="75000"/>
                </a:schemeClr>
              </a:buClr>
              <a:defRPr/>
            </a:pPr>
            <a:r>
              <a:rPr lang="en-GB" dirty="0"/>
              <a:t>Organisation is paramount.</a:t>
            </a:r>
          </a:p>
          <a:p>
            <a:pPr marL="0" indent="0" eaLnBrk="1" fontAlgn="auto" hangingPunct="1">
              <a:spcAft>
                <a:spcPts val="0"/>
              </a:spcAft>
              <a:buClr>
                <a:schemeClr val="accent1">
                  <a:lumMod val="75000"/>
                </a:schemeClr>
              </a:buClr>
              <a:buFont typeface="Wingdings" panose="05000000000000000000" pitchFamily="2" charset="2"/>
              <a:buNone/>
              <a:defRPr/>
            </a:pPr>
            <a:endParaRPr lang="en-GB" dirty="0"/>
          </a:p>
          <a:p>
            <a:pPr marL="182880" indent="-182880" eaLnBrk="1" fontAlgn="auto" hangingPunct="1">
              <a:spcAft>
                <a:spcPts val="0"/>
              </a:spcAft>
              <a:buClr>
                <a:schemeClr val="accent1">
                  <a:lumMod val="75000"/>
                </a:schemeClr>
              </a:buClr>
              <a:defRPr/>
            </a:pPr>
            <a:r>
              <a:rPr lang="en-GB" dirty="0"/>
              <a:t>Increased timetable &amp; more homework.</a:t>
            </a:r>
          </a:p>
          <a:p>
            <a:pPr marL="0" indent="0" eaLnBrk="1" fontAlgn="auto" hangingPunct="1">
              <a:spcAft>
                <a:spcPts val="0"/>
              </a:spcAft>
              <a:buClr>
                <a:schemeClr val="accent1">
                  <a:lumMod val="75000"/>
                </a:schemeClr>
              </a:buClr>
              <a:buFont typeface="Wingdings" panose="05000000000000000000" pitchFamily="2" charset="2"/>
              <a:buNone/>
              <a:defRPr/>
            </a:pPr>
            <a:endParaRPr lang="en-GB" dirty="0"/>
          </a:p>
          <a:p>
            <a:pPr marL="182880" indent="-182880" eaLnBrk="1" fontAlgn="auto" hangingPunct="1">
              <a:spcAft>
                <a:spcPts val="0"/>
              </a:spcAft>
              <a:buClr>
                <a:schemeClr val="accent1">
                  <a:lumMod val="75000"/>
                </a:schemeClr>
              </a:buClr>
              <a:defRPr/>
            </a:pPr>
            <a:r>
              <a:rPr lang="en-GB" dirty="0"/>
              <a:t>Opportunities for extracurricular activity.</a:t>
            </a:r>
          </a:p>
          <a:p>
            <a:pPr marL="0" indent="0" eaLnBrk="1" fontAlgn="auto" hangingPunct="1">
              <a:spcAft>
                <a:spcPts val="0"/>
              </a:spcAft>
              <a:buClr>
                <a:schemeClr val="accent1">
                  <a:lumMod val="75000"/>
                </a:schemeClr>
              </a:buClr>
              <a:buFont typeface="Wingdings" panose="05000000000000000000" pitchFamily="2" charset="2"/>
              <a:buNone/>
              <a:defRPr/>
            </a:pPr>
            <a:endParaRPr lang="en-GB" dirty="0"/>
          </a:p>
          <a:p>
            <a:pPr marL="182880" indent="-182880" eaLnBrk="1" fontAlgn="auto" hangingPunct="1">
              <a:spcAft>
                <a:spcPts val="0"/>
              </a:spcAft>
              <a:buClr>
                <a:schemeClr val="accent1">
                  <a:lumMod val="75000"/>
                </a:schemeClr>
              </a:buClr>
              <a:defRPr/>
            </a:pPr>
            <a:r>
              <a:rPr lang="en-GB" dirty="0"/>
              <a:t>Preparation for state exams.</a:t>
            </a:r>
          </a:p>
        </p:txBody>
      </p:sp>
      <p:pic>
        <p:nvPicPr>
          <p:cNvPr id="37892" name="Picture 3">
            <a:extLst>
              <a:ext uri="{FF2B5EF4-FFF2-40B4-BE49-F238E27FC236}">
                <a16:creationId xmlns:a16="http://schemas.microsoft.com/office/drawing/2014/main" id="{4ADA9E96-786E-9B41-6A3E-CB0BC05AFB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4250" t="14371" r="34250" b="16402"/>
          <a:stretch>
            <a:fillRect/>
          </a:stretch>
        </p:blipFill>
        <p:spPr bwMode="auto">
          <a:xfrm>
            <a:off x="7881938" y="3429000"/>
            <a:ext cx="1889125"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161AB-4CA0-4641-A5FF-63F75E13DE49}"/>
              </a:ext>
            </a:extLst>
          </p:cNvPr>
          <p:cNvSpPr>
            <a:spLocks noGrp="1"/>
          </p:cNvSpPr>
          <p:nvPr>
            <p:ph type="title"/>
          </p:nvPr>
        </p:nvSpPr>
        <p:spPr>
          <a:xfrm>
            <a:off x="1069848" y="484632"/>
            <a:ext cx="10058400" cy="1609344"/>
          </a:xfrm>
        </p:spPr>
        <p:txBody>
          <a:bodyPr/>
          <a:lstStyle/>
          <a:p>
            <a:pPr eaLnBrk="1" fontAlgn="auto" hangingPunct="1">
              <a:spcAft>
                <a:spcPts val="0"/>
              </a:spcAft>
              <a:defRPr/>
            </a:pPr>
            <a:r>
              <a:rPr lang="en-IE" dirty="0"/>
              <a:t>HOW TO MANAGE TRANSITION:</a:t>
            </a:r>
          </a:p>
        </p:txBody>
      </p:sp>
      <p:sp>
        <p:nvSpPr>
          <p:cNvPr id="3" name="Content Placeholder 2">
            <a:extLst>
              <a:ext uri="{FF2B5EF4-FFF2-40B4-BE49-F238E27FC236}">
                <a16:creationId xmlns:a16="http://schemas.microsoft.com/office/drawing/2014/main" id="{C57CAA17-B667-4265-A6A0-F2DC59BA3588}"/>
              </a:ext>
            </a:extLst>
          </p:cNvPr>
          <p:cNvSpPr>
            <a:spLocks noGrp="1"/>
          </p:cNvSpPr>
          <p:nvPr>
            <p:ph idx="1"/>
          </p:nvPr>
        </p:nvSpPr>
        <p:spPr>
          <a:xfrm>
            <a:off x="1069975" y="1846263"/>
            <a:ext cx="10098088" cy="5095875"/>
          </a:xfrm>
        </p:spPr>
        <p:txBody>
          <a:bodyPr rtlCol="0">
            <a:normAutofit fontScale="70000" lnSpcReduction="20000"/>
          </a:bodyPr>
          <a:lstStyle/>
          <a:p>
            <a:pPr marL="182880" indent="-182880" eaLnBrk="1" fontAlgn="auto" hangingPunct="1">
              <a:spcAft>
                <a:spcPts val="0"/>
              </a:spcAft>
              <a:buClr>
                <a:schemeClr val="accent1">
                  <a:lumMod val="75000"/>
                </a:schemeClr>
              </a:buClr>
              <a:defRPr/>
            </a:pPr>
            <a:r>
              <a:rPr lang="en-GB" dirty="0"/>
              <a:t>Timetable and Homework journal.</a:t>
            </a:r>
          </a:p>
          <a:p>
            <a:pPr marL="0" indent="0" eaLnBrk="1" fontAlgn="auto" hangingPunct="1">
              <a:spcAft>
                <a:spcPts val="0"/>
              </a:spcAft>
              <a:buClr>
                <a:schemeClr val="accent1">
                  <a:lumMod val="75000"/>
                </a:schemeClr>
              </a:buClr>
              <a:buFont typeface="Wingdings" panose="05000000000000000000" pitchFamily="2" charset="2"/>
              <a:buNone/>
              <a:defRPr/>
            </a:pPr>
            <a:endParaRPr lang="en-GB" dirty="0"/>
          </a:p>
          <a:p>
            <a:pPr marL="182880" indent="-182880" eaLnBrk="1" fontAlgn="auto" hangingPunct="1">
              <a:spcAft>
                <a:spcPts val="0"/>
              </a:spcAft>
              <a:buClr>
                <a:schemeClr val="accent1">
                  <a:lumMod val="75000"/>
                </a:schemeClr>
              </a:buClr>
              <a:defRPr/>
            </a:pPr>
            <a:r>
              <a:rPr lang="en-GB" dirty="0"/>
              <a:t>Routine and schedule.</a:t>
            </a:r>
          </a:p>
          <a:p>
            <a:pPr marL="0" indent="0" eaLnBrk="1" fontAlgn="auto" hangingPunct="1">
              <a:spcAft>
                <a:spcPts val="0"/>
              </a:spcAft>
              <a:buClr>
                <a:schemeClr val="accent1">
                  <a:lumMod val="75000"/>
                </a:schemeClr>
              </a:buClr>
              <a:buFont typeface="Wingdings" panose="05000000000000000000" pitchFamily="2" charset="2"/>
              <a:buNone/>
              <a:defRPr/>
            </a:pPr>
            <a:endParaRPr lang="en-GB" dirty="0"/>
          </a:p>
          <a:p>
            <a:pPr marL="182880" indent="-182880" eaLnBrk="1" fontAlgn="auto" hangingPunct="1">
              <a:spcAft>
                <a:spcPts val="0"/>
              </a:spcAft>
              <a:buClr>
                <a:schemeClr val="accent1">
                  <a:lumMod val="75000"/>
                </a:schemeClr>
              </a:buClr>
              <a:defRPr/>
            </a:pPr>
            <a:r>
              <a:rPr lang="en-GB" dirty="0"/>
              <a:t>Quiet place with no distractions.</a:t>
            </a:r>
          </a:p>
          <a:p>
            <a:pPr marL="0" indent="0" eaLnBrk="1" fontAlgn="auto" hangingPunct="1">
              <a:spcAft>
                <a:spcPts val="0"/>
              </a:spcAft>
              <a:buClr>
                <a:schemeClr val="accent1">
                  <a:lumMod val="75000"/>
                </a:schemeClr>
              </a:buClr>
              <a:buFont typeface="Wingdings" panose="05000000000000000000" pitchFamily="2" charset="2"/>
              <a:buNone/>
              <a:defRPr/>
            </a:pPr>
            <a:endParaRPr lang="en-GB" dirty="0"/>
          </a:p>
          <a:p>
            <a:pPr marL="182880" indent="-182880" eaLnBrk="1" fontAlgn="auto" hangingPunct="1">
              <a:spcAft>
                <a:spcPts val="0"/>
              </a:spcAft>
              <a:buClr>
                <a:schemeClr val="accent1">
                  <a:lumMod val="75000"/>
                </a:schemeClr>
              </a:buClr>
              <a:defRPr/>
            </a:pPr>
            <a:r>
              <a:rPr lang="en-GB" dirty="0"/>
              <a:t>Check journal each night and sign.</a:t>
            </a:r>
          </a:p>
          <a:p>
            <a:pPr marL="0" indent="0" eaLnBrk="1" fontAlgn="auto" hangingPunct="1">
              <a:spcAft>
                <a:spcPts val="0"/>
              </a:spcAft>
              <a:buClr>
                <a:schemeClr val="accent1">
                  <a:lumMod val="75000"/>
                </a:schemeClr>
              </a:buClr>
              <a:buFont typeface="Wingdings" panose="05000000000000000000" pitchFamily="2" charset="2"/>
              <a:buNone/>
              <a:defRPr/>
            </a:pPr>
            <a:endParaRPr lang="en-GB" dirty="0"/>
          </a:p>
          <a:p>
            <a:pPr marL="182880" indent="-182880" eaLnBrk="1" fontAlgn="auto" hangingPunct="1">
              <a:spcAft>
                <a:spcPts val="0"/>
              </a:spcAft>
              <a:buClr>
                <a:schemeClr val="accent1">
                  <a:lumMod val="75000"/>
                </a:schemeClr>
              </a:buClr>
              <a:defRPr/>
            </a:pPr>
            <a:r>
              <a:rPr lang="en-GB" dirty="0"/>
              <a:t>Discuss their day in school.</a:t>
            </a:r>
          </a:p>
          <a:p>
            <a:pPr marL="0" indent="0" eaLnBrk="1" fontAlgn="auto" hangingPunct="1">
              <a:spcAft>
                <a:spcPts val="0"/>
              </a:spcAft>
              <a:buClr>
                <a:schemeClr val="accent1">
                  <a:lumMod val="75000"/>
                </a:schemeClr>
              </a:buClr>
              <a:buFont typeface="Wingdings" panose="05000000000000000000" pitchFamily="2" charset="2"/>
              <a:buNone/>
              <a:defRPr/>
            </a:pPr>
            <a:endParaRPr lang="en-GB" dirty="0"/>
          </a:p>
          <a:p>
            <a:pPr marL="182880" indent="-182880" eaLnBrk="1" fontAlgn="auto" hangingPunct="1">
              <a:spcAft>
                <a:spcPts val="0"/>
              </a:spcAft>
              <a:buClr>
                <a:schemeClr val="accent1">
                  <a:lumMod val="75000"/>
                </a:schemeClr>
              </a:buClr>
              <a:defRPr/>
            </a:pPr>
            <a:r>
              <a:rPr lang="en-GB" dirty="0"/>
              <a:t>Approximately 1.5 hours homework/study a night.</a:t>
            </a:r>
          </a:p>
          <a:p>
            <a:pPr marL="0" indent="0" eaLnBrk="1" fontAlgn="auto" hangingPunct="1">
              <a:spcAft>
                <a:spcPts val="0"/>
              </a:spcAft>
              <a:buClr>
                <a:schemeClr val="accent1">
                  <a:lumMod val="75000"/>
                </a:schemeClr>
              </a:buClr>
              <a:buFont typeface="Wingdings" panose="05000000000000000000" pitchFamily="2" charset="2"/>
              <a:buNone/>
              <a:defRPr/>
            </a:pPr>
            <a:endParaRPr lang="en-GB" dirty="0"/>
          </a:p>
          <a:p>
            <a:pPr marL="182880" indent="-182880" eaLnBrk="1" fontAlgn="auto" hangingPunct="1">
              <a:spcAft>
                <a:spcPts val="0"/>
              </a:spcAft>
              <a:buClr>
                <a:schemeClr val="accent1">
                  <a:lumMod val="75000"/>
                </a:schemeClr>
              </a:buClr>
              <a:defRPr/>
            </a:pPr>
            <a:r>
              <a:rPr lang="en-GB" dirty="0"/>
              <a:t>Reports ONLINE after Christmas &amp; Summer tests.</a:t>
            </a:r>
          </a:p>
          <a:p>
            <a:pPr marL="0" indent="0" eaLnBrk="1" fontAlgn="auto" hangingPunct="1">
              <a:spcAft>
                <a:spcPts val="0"/>
              </a:spcAft>
              <a:buClr>
                <a:schemeClr val="accent1">
                  <a:lumMod val="75000"/>
                </a:schemeClr>
              </a:buClr>
              <a:buFont typeface="Wingdings" panose="05000000000000000000" pitchFamily="2" charset="2"/>
              <a:buNone/>
              <a:defRPr/>
            </a:pPr>
            <a:endParaRPr lang="en-GB" dirty="0"/>
          </a:p>
          <a:p>
            <a:pPr marL="182880" indent="-182880" eaLnBrk="1" fontAlgn="auto" hangingPunct="1">
              <a:spcAft>
                <a:spcPts val="0"/>
              </a:spcAft>
              <a:buClr>
                <a:schemeClr val="accent1">
                  <a:lumMod val="75000"/>
                </a:schemeClr>
              </a:buClr>
              <a:defRPr/>
            </a:pPr>
            <a:r>
              <a:rPr lang="en-GB" dirty="0"/>
              <a:t>Parent-Teacher meeting.</a:t>
            </a:r>
            <a:endParaRPr lang="en-GB" b="1" dirty="0">
              <a:solidFill>
                <a:srgbClr val="FF0000"/>
              </a:solidFill>
              <a:effectLst>
                <a:outerShdw blurRad="38100" dist="38100" dir="2700000" algn="tl">
                  <a:srgbClr val="000000">
                    <a:alpha val="43137"/>
                  </a:srgbClr>
                </a:outerShdw>
              </a:effectLst>
            </a:endParaRPr>
          </a:p>
          <a:p>
            <a:pPr marL="0" indent="0" algn="ctr" eaLnBrk="1" fontAlgn="auto" hangingPunct="1">
              <a:spcAft>
                <a:spcPts val="0"/>
              </a:spcAft>
              <a:buClr>
                <a:schemeClr val="accent1">
                  <a:lumMod val="75000"/>
                </a:schemeClr>
              </a:buClr>
              <a:buFont typeface="Wingdings" panose="05000000000000000000" pitchFamily="2" charset="2"/>
              <a:buNone/>
              <a:defRPr/>
            </a:pPr>
            <a:r>
              <a:rPr lang="en-GB" b="1" dirty="0">
                <a:solidFill>
                  <a:srgbClr val="FF0000"/>
                </a:solidFill>
                <a:effectLst>
                  <a:outerShdw blurRad="38100" dist="38100" dir="2700000" algn="tl">
                    <a:srgbClr val="000000">
                      <a:alpha val="43137"/>
                    </a:srgbClr>
                  </a:outerShdw>
                </a:effectLst>
              </a:rPr>
              <a:t>* Important Study tips in booklet</a:t>
            </a:r>
          </a:p>
          <a:p>
            <a:pPr marL="182880" indent="-182880" eaLnBrk="1" fontAlgn="auto" hangingPunct="1">
              <a:spcAft>
                <a:spcPts val="0"/>
              </a:spcAft>
              <a:buClr>
                <a:schemeClr val="accent1">
                  <a:lumMod val="75000"/>
                </a:schemeClr>
              </a:buClr>
              <a:defRPr/>
            </a:pPr>
            <a:endParaRPr lang="en-IE" dirty="0"/>
          </a:p>
        </p:txBody>
      </p:sp>
      <p:pic>
        <p:nvPicPr>
          <p:cNvPr id="38916" name="Picture 3">
            <a:extLst>
              <a:ext uri="{FF2B5EF4-FFF2-40B4-BE49-F238E27FC236}">
                <a16:creationId xmlns:a16="http://schemas.microsoft.com/office/drawing/2014/main" id="{740ACD48-4BC2-29EE-5F15-660A0CC4A2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393" t="19289" r="25291" b="10291"/>
          <a:stretch>
            <a:fillRect/>
          </a:stretch>
        </p:blipFill>
        <p:spPr bwMode="auto">
          <a:xfrm>
            <a:off x="6858000" y="1846263"/>
            <a:ext cx="4567238" cy="359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DA3BC-796E-4EC3-BCD8-B27AB9BF1E97}"/>
              </a:ext>
            </a:extLst>
          </p:cNvPr>
          <p:cNvSpPr>
            <a:spLocks noGrp="1"/>
          </p:cNvSpPr>
          <p:nvPr>
            <p:ph type="title"/>
          </p:nvPr>
        </p:nvSpPr>
        <p:spPr>
          <a:xfrm>
            <a:off x="1069848" y="484632"/>
            <a:ext cx="10058400" cy="1609344"/>
          </a:xfrm>
        </p:spPr>
        <p:txBody>
          <a:bodyPr/>
          <a:lstStyle/>
          <a:p>
            <a:pPr eaLnBrk="1" fontAlgn="auto" hangingPunct="1">
              <a:spcAft>
                <a:spcPts val="0"/>
              </a:spcAft>
              <a:defRPr/>
            </a:pPr>
            <a:r>
              <a:rPr lang="en-IE" dirty="0"/>
              <a:t>DECISION TIME:</a:t>
            </a:r>
          </a:p>
        </p:txBody>
      </p:sp>
      <p:sp>
        <p:nvSpPr>
          <p:cNvPr id="3" name="Content Placeholder 2">
            <a:extLst>
              <a:ext uri="{FF2B5EF4-FFF2-40B4-BE49-F238E27FC236}">
                <a16:creationId xmlns:a16="http://schemas.microsoft.com/office/drawing/2014/main" id="{5FEDDB34-A667-4C62-9241-86E44146FF4C}"/>
              </a:ext>
            </a:extLst>
          </p:cNvPr>
          <p:cNvSpPr>
            <a:spLocks noGrp="1"/>
          </p:cNvSpPr>
          <p:nvPr>
            <p:ph idx="1"/>
          </p:nvPr>
        </p:nvSpPr>
        <p:spPr>
          <a:xfrm>
            <a:off x="2609850" y="2120900"/>
            <a:ext cx="6729413" cy="4051300"/>
          </a:xfrm>
        </p:spPr>
        <p:txBody>
          <a:bodyPr rtlCol="0">
            <a:normAutofit/>
          </a:bodyPr>
          <a:lstStyle/>
          <a:p>
            <a:pPr marL="182880" indent="-182880" eaLnBrk="1" fontAlgn="auto" hangingPunct="1">
              <a:spcAft>
                <a:spcPts val="0"/>
              </a:spcAft>
              <a:buClr>
                <a:schemeClr val="accent1">
                  <a:lumMod val="75000"/>
                </a:schemeClr>
              </a:buClr>
              <a:defRPr/>
            </a:pPr>
            <a:r>
              <a:rPr lang="en-GB" dirty="0"/>
              <a:t>The subjects you pick will help you to develop the Junior Cycle Key Skills.  </a:t>
            </a:r>
          </a:p>
          <a:p>
            <a:pPr marL="0" indent="0" eaLnBrk="1" fontAlgn="auto" hangingPunct="1">
              <a:spcAft>
                <a:spcPts val="0"/>
              </a:spcAft>
              <a:buClr>
                <a:schemeClr val="accent1">
                  <a:lumMod val="75000"/>
                </a:schemeClr>
              </a:buClr>
              <a:buFont typeface="Wingdings" panose="05000000000000000000" pitchFamily="2" charset="2"/>
              <a:buNone/>
              <a:defRPr/>
            </a:pPr>
            <a:endParaRPr lang="en-GB" dirty="0"/>
          </a:p>
          <a:p>
            <a:pPr marL="182880" indent="-182880" eaLnBrk="1" fontAlgn="auto" hangingPunct="1">
              <a:spcAft>
                <a:spcPts val="0"/>
              </a:spcAft>
              <a:buClr>
                <a:schemeClr val="accent1">
                  <a:lumMod val="75000"/>
                </a:schemeClr>
              </a:buClr>
              <a:defRPr/>
            </a:pPr>
            <a:r>
              <a:rPr lang="en-GB" dirty="0"/>
              <a:t>The Guidance Counsellors will outline the career implications of subject choice. </a:t>
            </a:r>
          </a:p>
          <a:p>
            <a:pPr marL="0" indent="0" eaLnBrk="1" fontAlgn="auto" hangingPunct="1">
              <a:spcAft>
                <a:spcPts val="0"/>
              </a:spcAft>
              <a:buClr>
                <a:schemeClr val="accent1">
                  <a:lumMod val="75000"/>
                </a:schemeClr>
              </a:buClr>
              <a:buFont typeface="Wingdings" panose="05000000000000000000" pitchFamily="2" charset="2"/>
              <a:buNone/>
              <a:defRPr/>
            </a:pPr>
            <a:endParaRPr lang="en-GB" dirty="0"/>
          </a:p>
          <a:p>
            <a:pPr marL="182880" indent="-182880" eaLnBrk="1" fontAlgn="auto" hangingPunct="1">
              <a:spcAft>
                <a:spcPts val="0"/>
              </a:spcAft>
              <a:buClr>
                <a:schemeClr val="accent1">
                  <a:lumMod val="75000"/>
                </a:schemeClr>
              </a:buClr>
              <a:defRPr/>
            </a:pPr>
            <a:r>
              <a:rPr lang="en-GB" dirty="0"/>
              <a:t>Rest assured – the limitations are few. </a:t>
            </a:r>
            <a:endParaRPr lang="en-IE" dirty="0"/>
          </a:p>
        </p:txBody>
      </p:sp>
      <p:pic>
        <p:nvPicPr>
          <p:cNvPr id="39940" name="Picture 3">
            <a:extLst>
              <a:ext uri="{FF2B5EF4-FFF2-40B4-BE49-F238E27FC236}">
                <a16:creationId xmlns:a16="http://schemas.microsoft.com/office/drawing/2014/main" id="{4A69C3BA-5876-C2A6-C36F-7D24FA1727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194" t="26149" r="73714" b="17281"/>
          <a:stretch>
            <a:fillRect/>
          </a:stretch>
        </p:blipFill>
        <p:spPr bwMode="auto">
          <a:xfrm>
            <a:off x="301625" y="1489075"/>
            <a:ext cx="1962150" cy="387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4">
            <a:extLst>
              <a:ext uri="{FF2B5EF4-FFF2-40B4-BE49-F238E27FC236}">
                <a16:creationId xmlns:a16="http://schemas.microsoft.com/office/drawing/2014/main" id="{49A2DD6E-89D0-8715-590D-7D97BC0C8B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2670" t="27185" r="11238" b="17281"/>
          <a:stretch>
            <a:fillRect/>
          </a:stretch>
        </p:blipFill>
        <p:spPr bwMode="auto">
          <a:xfrm>
            <a:off x="9828213" y="1489075"/>
            <a:ext cx="1960562" cy="380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45EBD-55D6-4271-BE8E-B734B19435B9}"/>
              </a:ext>
            </a:extLst>
          </p:cNvPr>
          <p:cNvSpPr>
            <a:spLocks noGrp="1"/>
          </p:cNvSpPr>
          <p:nvPr>
            <p:ph type="title"/>
          </p:nvPr>
        </p:nvSpPr>
        <p:spPr>
          <a:xfrm>
            <a:off x="1069848" y="484632"/>
            <a:ext cx="10058400" cy="1609344"/>
          </a:xfrm>
        </p:spPr>
        <p:txBody>
          <a:bodyPr/>
          <a:lstStyle/>
          <a:p>
            <a:pPr eaLnBrk="1" fontAlgn="auto" hangingPunct="1">
              <a:spcAft>
                <a:spcPts val="0"/>
              </a:spcAft>
              <a:defRPr/>
            </a:pPr>
            <a:r>
              <a:rPr lang="en-IE" dirty="0"/>
              <a:t>SUBJECT CHOICE:</a:t>
            </a:r>
          </a:p>
        </p:txBody>
      </p:sp>
      <p:sp>
        <p:nvSpPr>
          <p:cNvPr id="3" name="Text Placeholder 2">
            <a:extLst>
              <a:ext uri="{FF2B5EF4-FFF2-40B4-BE49-F238E27FC236}">
                <a16:creationId xmlns:a16="http://schemas.microsoft.com/office/drawing/2014/main" id="{68B4C356-F8E2-45CF-96E1-AC1FCA82F55A}"/>
              </a:ext>
            </a:extLst>
          </p:cNvPr>
          <p:cNvSpPr>
            <a:spLocks noGrp="1"/>
          </p:cNvSpPr>
          <p:nvPr>
            <p:ph type="body" idx="1"/>
          </p:nvPr>
        </p:nvSpPr>
        <p:spPr>
          <a:xfrm>
            <a:off x="1066800" y="2047875"/>
            <a:ext cx="4754563" cy="639763"/>
          </a:xfrm>
        </p:spPr>
        <p:txBody>
          <a:bodyPr rtlCol="0"/>
          <a:lstStyle/>
          <a:p>
            <a:pPr algn="ctr" eaLnBrk="1" fontAlgn="auto" hangingPunct="1">
              <a:spcAft>
                <a:spcPts val="0"/>
              </a:spcAft>
              <a:buClr>
                <a:schemeClr val="accent1">
                  <a:lumMod val="75000"/>
                </a:schemeClr>
              </a:buClr>
              <a:defRPr/>
            </a:pPr>
            <a:r>
              <a:rPr lang="en-IE" dirty="0"/>
              <a:t>CORE SUBJECTS</a:t>
            </a:r>
          </a:p>
        </p:txBody>
      </p:sp>
      <p:sp>
        <p:nvSpPr>
          <p:cNvPr id="4" name="Content Placeholder 3">
            <a:extLst>
              <a:ext uri="{FF2B5EF4-FFF2-40B4-BE49-F238E27FC236}">
                <a16:creationId xmlns:a16="http://schemas.microsoft.com/office/drawing/2014/main" id="{A21BEE96-F349-4F02-BA5D-418CA30C43DF}"/>
              </a:ext>
            </a:extLst>
          </p:cNvPr>
          <p:cNvSpPr>
            <a:spLocks noGrp="1"/>
          </p:cNvSpPr>
          <p:nvPr>
            <p:ph sz="half" idx="2"/>
          </p:nvPr>
        </p:nvSpPr>
        <p:spPr>
          <a:xfrm>
            <a:off x="1069975" y="2743200"/>
            <a:ext cx="4754563" cy="3968750"/>
          </a:xfrm>
        </p:spPr>
        <p:txBody>
          <a:bodyPr rtlCol="0">
            <a:normAutofit fontScale="85000" lnSpcReduction="20000"/>
          </a:bodyPr>
          <a:lstStyle/>
          <a:p>
            <a:pPr marL="182880" indent="-182880" eaLnBrk="1" fontAlgn="auto" hangingPunct="1">
              <a:spcAft>
                <a:spcPts val="0"/>
              </a:spcAft>
              <a:buClr>
                <a:schemeClr val="accent1">
                  <a:lumMod val="75000"/>
                </a:schemeClr>
              </a:buClr>
              <a:defRPr/>
            </a:pPr>
            <a:r>
              <a:rPr lang="en-GB" dirty="0"/>
              <a:t>Irish </a:t>
            </a:r>
          </a:p>
          <a:p>
            <a:pPr marL="182880" indent="-182880" eaLnBrk="1" fontAlgn="auto" hangingPunct="1">
              <a:spcAft>
                <a:spcPts val="0"/>
              </a:spcAft>
              <a:buClr>
                <a:schemeClr val="accent1">
                  <a:lumMod val="75000"/>
                </a:schemeClr>
              </a:buClr>
              <a:defRPr/>
            </a:pPr>
            <a:r>
              <a:rPr lang="en-GB" dirty="0"/>
              <a:t>English </a:t>
            </a:r>
          </a:p>
          <a:p>
            <a:pPr marL="182880" indent="-182880" eaLnBrk="1" fontAlgn="auto" hangingPunct="1">
              <a:spcAft>
                <a:spcPts val="0"/>
              </a:spcAft>
              <a:buClr>
                <a:schemeClr val="accent1">
                  <a:lumMod val="75000"/>
                </a:schemeClr>
              </a:buClr>
              <a:defRPr/>
            </a:pPr>
            <a:r>
              <a:rPr lang="en-GB" dirty="0"/>
              <a:t>Mathematics</a:t>
            </a:r>
          </a:p>
          <a:p>
            <a:pPr marL="182880" indent="-182880" eaLnBrk="1" fontAlgn="auto" hangingPunct="1">
              <a:spcAft>
                <a:spcPts val="0"/>
              </a:spcAft>
              <a:buClr>
                <a:schemeClr val="accent1">
                  <a:lumMod val="75000"/>
                </a:schemeClr>
              </a:buClr>
              <a:defRPr/>
            </a:pPr>
            <a:r>
              <a:rPr lang="en-GB" dirty="0"/>
              <a:t>History</a:t>
            </a:r>
          </a:p>
          <a:p>
            <a:pPr marL="182880" indent="-182880" eaLnBrk="1" fontAlgn="auto" hangingPunct="1">
              <a:spcAft>
                <a:spcPts val="0"/>
              </a:spcAft>
              <a:buClr>
                <a:schemeClr val="accent1">
                  <a:lumMod val="75000"/>
                </a:schemeClr>
              </a:buClr>
              <a:defRPr/>
            </a:pPr>
            <a:r>
              <a:rPr lang="en-GB" dirty="0"/>
              <a:t>Geography </a:t>
            </a:r>
          </a:p>
          <a:p>
            <a:pPr marL="182880" indent="-182880" eaLnBrk="1" fontAlgn="auto" hangingPunct="1">
              <a:spcAft>
                <a:spcPts val="0"/>
              </a:spcAft>
              <a:buClr>
                <a:schemeClr val="accent1">
                  <a:lumMod val="75000"/>
                </a:schemeClr>
              </a:buClr>
              <a:defRPr/>
            </a:pPr>
            <a:r>
              <a:rPr lang="en-GB" dirty="0"/>
              <a:t>Religious Education (RE)</a:t>
            </a:r>
          </a:p>
          <a:p>
            <a:pPr marL="182880" indent="-182880" eaLnBrk="1" fontAlgn="auto" hangingPunct="1">
              <a:spcAft>
                <a:spcPts val="0"/>
              </a:spcAft>
              <a:buClr>
                <a:schemeClr val="accent1">
                  <a:lumMod val="75000"/>
                </a:schemeClr>
              </a:buClr>
              <a:defRPr/>
            </a:pPr>
            <a:r>
              <a:rPr lang="en-GB" dirty="0"/>
              <a:t>Wellbeing (CORE): </a:t>
            </a:r>
          </a:p>
          <a:p>
            <a:pPr marL="274320" lvl="1" indent="0" eaLnBrk="1" fontAlgn="auto" hangingPunct="1">
              <a:buClr>
                <a:schemeClr val="accent1">
                  <a:lumMod val="75000"/>
                </a:schemeClr>
              </a:buClr>
              <a:buFont typeface="Wingdings" panose="05000000000000000000" pitchFamily="2" charset="2"/>
              <a:buNone/>
              <a:defRPr/>
            </a:pPr>
            <a:r>
              <a:rPr lang="en-GB" dirty="0"/>
              <a:t>-Civic, Social &amp; Political Education (CSPE)</a:t>
            </a:r>
          </a:p>
          <a:p>
            <a:pPr marL="274320" lvl="1" indent="0" eaLnBrk="1" fontAlgn="auto" hangingPunct="1">
              <a:buClr>
                <a:schemeClr val="accent1">
                  <a:lumMod val="75000"/>
                </a:schemeClr>
              </a:buClr>
              <a:buFont typeface="Wingdings" panose="05000000000000000000" pitchFamily="2" charset="2"/>
              <a:buNone/>
              <a:defRPr/>
            </a:pPr>
            <a:r>
              <a:rPr lang="en-GB" dirty="0"/>
              <a:t>-Physical Education (PE)</a:t>
            </a:r>
          </a:p>
          <a:p>
            <a:pPr marL="274320" lvl="1" indent="0" eaLnBrk="1" fontAlgn="auto" hangingPunct="1">
              <a:buClr>
                <a:schemeClr val="accent1">
                  <a:lumMod val="75000"/>
                </a:schemeClr>
              </a:buClr>
              <a:buFont typeface="Wingdings" panose="05000000000000000000" pitchFamily="2" charset="2"/>
              <a:buNone/>
              <a:defRPr/>
            </a:pPr>
            <a:r>
              <a:rPr lang="en-GB" dirty="0"/>
              <a:t>-Social, Personal &amp; Health education (SPHE)</a:t>
            </a:r>
          </a:p>
          <a:p>
            <a:pPr marL="274320" lvl="1" indent="0" eaLnBrk="1" fontAlgn="auto" hangingPunct="1">
              <a:buClr>
                <a:schemeClr val="accent1">
                  <a:lumMod val="75000"/>
                </a:schemeClr>
              </a:buClr>
              <a:buFont typeface="Wingdings" panose="05000000000000000000" pitchFamily="2" charset="2"/>
              <a:buNone/>
              <a:defRPr/>
            </a:pPr>
            <a:r>
              <a:rPr lang="en-GB" dirty="0"/>
              <a:t>-Career Guidance </a:t>
            </a:r>
          </a:p>
          <a:p>
            <a:pPr marL="274320" lvl="1" indent="0" eaLnBrk="1" fontAlgn="auto" hangingPunct="1">
              <a:buClr>
                <a:schemeClr val="accent1">
                  <a:lumMod val="75000"/>
                </a:schemeClr>
              </a:buClr>
              <a:buFont typeface="Wingdings" panose="05000000000000000000" pitchFamily="2" charset="2"/>
              <a:buNone/>
              <a:defRPr/>
            </a:pPr>
            <a:r>
              <a:rPr lang="en-GB" dirty="0"/>
              <a:t>-Computer Studies</a:t>
            </a:r>
          </a:p>
          <a:p>
            <a:pPr marL="274320" lvl="1" indent="0" eaLnBrk="1" fontAlgn="auto" hangingPunct="1">
              <a:buClr>
                <a:schemeClr val="accent1">
                  <a:lumMod val="75000"/>
                </a:schemeClr>
              </a:buClr>
              <a:buFont typeface="Wingdings" panose="05000000000000000000" pitchFamily="2" charset="2"/>
              <a:buNone/>
              <a:defRPr/>
            </a:pPr>
            <a:r>
              <a:rPr lang="en-GB" dirty="0"/>
              <a:t>-Tutor</a:t>
            </a:r>
          </a:p>
          <a:p>
            <a:pPr marL="182880" indent="-182880" eaLnBrk="1" fontAlgn="auto" hangingPunct="1">
              <a:spcAft>
                <a:spcPts val="0"/>
              </a:spcAft>
              <a:buClr>
                <a:schemeClr val="accent1">
                  <a:lumMod val="75000"/>
                </a:schemeClr>
              </a:buClr>
              <a:defRPr/>
            </a:pPr>
            <a:endParaRPr lang="en-IE" dirty="0"/>
          </a:p>
        </p:txBody>
      </p:sp>
      <p:sp>
        <p:nvSpPr>
          <p:cNvPr id="5" name="Text Placeholder 4">
            <a:extLst>
              <a:ext uri="{FF2B5EF4-FFF2-40B4-BE49-F238E27FC236}">
                <a16:creationId xmlns:a16="http://schemas.microsoft.com/office/drawing/2014/main" id="{8976AF12-4CF9-4063-8526-B5134AA7543A}"/>
              </a:ext>
            </a:extLst>
          </p:cNvPr>
          <p:cNvSpPr>
            <a:spLocks noGrp="1"/>
          </p:cNvSpPr>
          <p:nvPr>
            <p:ph type="body" sz="quarter" idx="3"/>
          </p:nvPr>
        </p:nvSpPr>
        <p:spPr>
          <a:xfrm>
            <a:off x="6364288" y="2047875"/>
            <a:ext cx="4754562" cy="639763"/>
          </a:xfrm>
        </p:spPr>
        <p:txBody>
          <a:bodyPr rtlCol="0"/>
          <a:lstStyle/>
          <a:p>
            <a:pPr algn="ctr" eaLnBrk="1" fontAlgn="auto" hangingPunct="1">
              <a:spcAft>
                <a:spcPts val="0"/>
              </a:spcAft>
              <a:buClr>
                <a:schemeClr val="accent1">
                  <a:lumMod val="75000"/>
                </a:schemeClr>
              </a:buClr>
              <a:defRPr/>
            </a:pPr>
            <a:r>
              <a:rPr lang="en-IE" dirty="0"/>
              <a:t>NON-CORE SUBJECTS</a:t>
            </a:r>
          </a:p>
        </p:txBody>
      </p:sp>
      <p:sp>
        <p:nvSpPr>
          <p:cNvPr id="6" name="Content Placeholder 5">
            <a:extLst>
              <a:ext uri="{FF2B5EF4-FFF2-40B4-BE49-F238E27FC236}">
                <a16:creationId xmlns:a16="http://schemas.microsoft.com/office/drawing/2014/main" id="{B3C36B67-944F-4AE8-BAF8-50171928773C}"/>
              </a:ext>
            </a:extLst>
          </p:cNvPr>
          <p:cNvSpPr>
            <a:spLocks noGrp="1"/>
          </p:cNvSpPr>
          <p:nvPr>
            <p:ph sz="quarter" idx="4"/>
          </p:nvPr>
        </p:nvSpPr>
        <p:spPr>
          <a:xfrm>
            <a:off x="6364288" y="2743200"/>
            <a:ext cx="4754562" cy="3292475"/>
          </a:xfrm>
        </p:spPr>
        <p:txBody>
          <a:bodyPr rtlCol="0">
            <a:normAutofit fontScale="92500" lnSpcReduction="20000"/>
          </a:bodyPr>
          <a:lstStyle/>
          <a:p>
            <a:pPr marL="182880" indent="-182880" eaLnBrk="1" fontAlgn="auto" hangingPunct="1">
              <a:spcAft>
                <a:spcPts val="0"/>
              </a:spcAft>
              <a:buClr>
                <a:schemeClr val="accent1">
                  <a:lumMod val="75000"/>
                </a:schemeClr>
              </a:buClr>
              <a:defRPr/>
            </a:pPr>
            <a:r>
              <a:rPr lang="en-GB" dirty="0"/>
              <a:t>Visual Art</a:t>
            </a:r>
            <a:endParaRPr lang="en-IE" dirty="0"/>
          </a:p>
          <a:p>
            <a:pPr marL="182880" indent="-182880" eaLnBrk="1" fontAlgn="auto" hangingPunct="1">
              <a:spcAft>
                <a:spcPts val="0"/>
              </a:spcAft>
              <a:buClr>
                <a:schemeClr val="accent1">
                  <a:lumMod val="75000"/>
                </a:schemeClr>
              </a:buClr>
              <a:defRPr/>
            </a:pPr>
            <a:r>
              <a:rPr lang="en-GB" dirty="0"/>
              <a:t>Business Studies</a:t>
            </a:r>
            <a:endParaRPr lang="en-IE" dirty="0"/>
          </a:p>
          <a:p>
            <a:pPr marL="182880" indent="-182880" eaLnBrk="1" fontAlgn="auto" hangingPunct="1">
              <a:spcAft>
                <a:spcPts val="0"/>
              </a:spcAft>
              <a:buClr>
                <a:schemeClr val="accent1">
                  <a:lumMod val="75000"/>
                </a:schemeClr>
              </a:buClr>
              <a:defRPr/>
            </a:pPr>
            <a:r>
              <a:rPr lang="en-GB" dirty="0"/>
              <a:t>Classics</a:t>
            </a:r>
            <a:endParaRPr lang="en-IE" dirty="0"/>
          </a:p>
          <a:p>
            <a:pPr marL="182880" indent="-182880" eaLnBrk="1" fontAlgn="auto" hangingPunct="1">
              <a:spcAft>
                <a:spcPts val="0"/>
              </a:spcAft>
              <a:buClr>
                <a:schemeClr val="accent1">
                  <a:lumMod val="75000"/>
                </a:schemeClr>
              </a:buClr>
              <a:defRPr/>
            </a:pPr>
            <a:r>
              <a:rPr lang="en-GB" dirty="0"/>
              <a:t>Music</a:t>
            </a:r>
            <a:endParaRPr lang="en-IE" dirty="0"/>
          </a:p>
          <a:p>
            <a:pPr marL="182880" indent="-182880" eaLnBrk="1" fontAlgn="auto" hangingPunct="1">
              <a:spcAft>
                <a:spcPts val="0"/>
              </a:spcAft>
              <a:buClr>
                <a:schemeClr val="accent1">
                  <a:lumMod val="75000"/>
                </a:schemeClr>
              </a:buClr>
              <a:defRPr/>
            </a:pPr>
            <a:r>
              <a:rPr lang="en-GB" dirty="0"/>
              <a:t>Wood Technology</a:t>
            </a:r>
            <a:endParaRPr lang="en-IE" dirty="0"/>
          </a:p>
          <a:p>
            <a:pPr marL="182880" indent="-182880" eaLnBrk="1" fontAlgn="auto" hangingPunct="1">
              <a:spcAft>
                <a:spcPts val="0"/>
              </a:spcAft>
              <a:buClr>
                <a:schemeClr val="accent1">
                  <a:lumMod val="75000"/>
                </a:schemeClr>
              </a:buClr>
              <a:defRPr/>
            </a:pPr>
            <a:r>
              <a:rPr lang="en-GB" dirty="0"/>
              <a:t>French</a:t>
            </a:r>
            <a:endParaRPr lang="en-IE" dirty="0"/>
          </a:p>
          <a:p>
            <a:pPr marL="182880" indent="-182880" eaLnBrk="1" fontAlgn="auto" hangingPunct="1">
              <a:spcAft>
                <a:spcPts val="0"/>
              </a:spcAft>
              <a:buClr>
                <a:schemeClr val="accent1">
                  <a:lumMod val="75000"/>
                </a:schemeClr>
              </a:buClr>
              <a:defRPr/>
            </a:pPr>
            <a:r>
              <a:rPr lang="en-GB" dirty="0"/>
              <a:t>German</a:t>
            </a:r>
            <a:endParaRPr lang="en-IE" dirty="0"/>
          </a:p>
          <a:p>
            <a:pPr marL="182880" indent="-182880" eaLnBrk="1" fontAlgn="auto" hangingPunct="1">
              <a:spcAft>
                <a:spcPts val="0"/>
              </a:spcAft>
              <a:buClr>
                <a:schemeClr val="accent1">
                  <a:lumMod val="75000"/>
                </a:schemeClr>
              </a:buClr>
              <a:defRPr/>
            </a:pPr>
            <a:r>
              <a:rPr lang="en-GB" dirty="0"/>
              <a:t>Science</a:t>
            </a:r>
            <a:endParaRPr lang="en-IE" dirty="0"/>
          </a:p>
          <a:p>
            <a:pPr marL="182880" indent="-182880" eaLnBrk="1" fontAlgn="auto" hangingPunct="1">
              <a:spcAft>
                <a:spcPts val="0"/>
              </a:spcAft>
              <a:buClr>
                <a:schemeClr val="accent1">
                  <a:lumMod val="75000"/>
                </a:schemeClr>
              </a:buClr>
              <a:defRPr/>
            </a:pPr>
            <a:r>
              <a:rPr lang="en-GB" dirty="0"/>
              <a:t>Technical Graphics</a:t>
            </a:r>
            <a:endParaRPr lang="en-IE" dirty="0"/>
          </a:p>
          <a:p>
            <a:pPr marL="182880" indent="-182880" eaLnBrk="1" fontAlgn="auto" hangingPunct="1">
              <a:spcAft>
                <a:spcPts val="0"/>
              </a:spcAft>
              <a:buClr>
                <a:schemeClr val="accent1">
                  <a:lumMod val="75000"/>
                </a:schemeClr>
              </a:buClr>
              <a:defRPr/>
            </a:pPr>
            <a:endParaRPr lang="en-IE" dirty="0"/>
          </a:p>
        </p:txBody>
      </p:sp>
      <p:pic>
        <p:nvPicPr>
          <p:cNvPr id="40967" name="Picture 6">
            <a:extLst>
              <a:ext uri="{FF2B5EF4-FFF2-40B4-BE49-F238E27FC236}">
                <a16:creationId xmlns:a16="http://schemas.microsoft.com/office/drawing/2014/main" id="{40C67F95-3375-71C4-0F70-68D0DEB302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9725" y="0"/>
            <a:ext cx="2962275"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3C698-F161-4749-A288-C4AD0F7D9BAC}"/>
              </a:ext>
            </a:extLst>
          </p:cNvPr>
          <p:cNvSpPr>
            <a:spLocks noGrp="1"/>
          </p:cNvSpPr>
          <p:nvPr>
            <p:ph type="title"/>
          </p:nvPr>
        </p:nvSpPr>
        <p:spPr>
          <a:xfrm>
            <a:off x="1069848" y="484632"/>
            <a:ext cx="10058400" cy="1609344"/>
          </a:xfrm>
        </p:spPr>
        <p:txBody>
          <a:bodyPr/>
          <a:lstStyle/>
          <a:p>
            <a:pPr eaLnBrk="1" fontAlgn="auto" hangingPunct="1">
              <a:spcAft>
                <a:spcPts val="0"/>
              </a:spcAft>
              <a:defRPr/>
            </a:pPr>
            <a:r>
              <a:rPr lang="en-IE" dirty="0"/>
              <a:t>SCIENCE SUBJECTS &amp; FOREIGN LANGUAGES:</a:t>
            </a:r>
          </a:p>
        </p:txBody>
      </p:sp>
      <p:sp>
        <p:nvSpPr>
          <p:cNvPr id="3" name="Content Placeholder 2">
            <a:extLst>
              <a:ext uri="{FF2B5EF4-FFF2-40B4-BE49-F238E27FC236}">
                <a16:creationId xmlns:a16="http://schemas.microsoft.com/office/drawing/2014/main" id="{1EE2BDF9-AE45-402C-A750-8A7C93D2C78F}"/>
              </a:ext>
            </a:extLst>
          </p:cNvPr>
          <p:cNvSpPr>
            <a:spLocks noGrp="1"/>
          </p:cNvSpPr>
          <p:nvPr>
            <p:ph idx="1"/>
          </p:nvPr>
        </p:nvSpPr>
        <p:spPr/>
        <p:txBody>
          <a:bodyPr rtlCol="0">
            <a:normAutofit/>
          </a:bodyPr>
          <a:lstStyle/>
          <a:p>
            <a:pPr marL="0" indent="0" algn="ctr" eaLnBrk="1" fontAlgn="auto" hangingPunct="1">
              <a:spcAft>
                <a:spcPts val="0"/>
              </a:spcAft>
              <a:buClr>
                <a:schemeClr val="accent1">
                  <a:lumMod val="75000"/>
                </a:schemeClr>
              </a:buClr>
              <a:buFont typeface="Wingdings" panose="05000000000000000000" pitchFamily="2" charset="2"/>
              <a:buNone/>
              <a:defRPr/>
            </a:pPr>
            <a:r>
              <a:rPr lang="en-GB" dirty="0"/>
              <a:t>A decision not to do science or a modern language(French/German) will have  implications on the range of courses/careers open to you later on.</a:t>
            </a:r>
          </a:p>
          <a:p>
            <a:pPr marL="182880" indent="-182880" eaLnBrk="1" fontAlgn="auto" hangingPunct="1">
              <a:spcAft>
                <a:spcPts val="0"/>
              </a:spcAft>
              <a:buClr>
                <a:schemeClr val="accent1">
                  <a:lumMod val="75000"/>
                </a:schemeClr>
              </a:buClr>
              <a:defRPr/>
            </a:pPr>
            <a:endParaRPr lang="en-IE" dirty="0"/>
          </a:p>
        </p:txBody>
      </p:sp>
      <p:pic>
        <p:nvPicPr>
          <p:cNvPr id="41988" name="Picture 3">
            <a:extLst>
              <a:ext uri="{FF2B5EF4-FFF2-40B4-BE49-F238E27FC236}">
                <a16:creationId xmlns:a16="http://schemas.microsoft.com/office/drawing/2014/main" id="{EE0AF2CD-A9EF-7C54-4C15-238496F7F6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625" y="38274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4">
            <a:extLst>
              <a:ext uri="{FF2B5EF4-FFF2-40B4-BE49-F238E27FC236}">
                <a16:creationId xmlns:a16="http://schemas.microsoft.com/office/drawing/2014/main" id="{BFEF59F0-547C-4BD6-D484-4F08A97CEE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3827463"/>
            <a:ext cx="27622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5">
            <a:extLst>
              <a:ext uri="{FF2B5EF4-FFF2-40B4-BE49-F238E27FC236}">
                <a16:creationId xmlns:a16="http://schemas.microsoft.com/office/drawing/2014/main" id="{787A7531-0160-E0B7-C652-0A367B7F00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3788" y="3827463"/>
            <a:ext cx="29464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3EFCA-E983-492F-97CF-D4D4FA61FF81}"/>
              </a:ext>
            </a:extLst>
          </p:cNvPr>
          <p:cNvSpPr>
            <a:spLocks noGrp="1"/>
          </p:cNvSpPr>
          <p:nvPr>
            <p:ph type="title"/>
          </p:nvPr>
        </p:nvSpPr>
        <p:spPr>
          <a:xfrm>
            <a:off x="1069848" y="484632"/>
            <a:ext cx="10058400" cy="1609344"/>
          </a:xfrm>
        </p:spPr>
        <p:txBody>
          <a:bodyPr/>
          <a:lstStyle/>
          <a:p>
            <a:pPr eaLnBrk="1" fontAlgn="auto" hangingPunct="1">
              <a:spcAft>
                <a:spcPts val="0"/>
              </a:spcAft>
              <a:defRPr/>
            </a:pPr>
            <a:r>
              <a:rPr lang="en-IE"/>
              <a:t>3</a:t>
            </a:r>
            <a:r>
              <a:rPr lang="en-IE" baseline="30000"/>
              <a:t>rd</a:t>
            </a:r>
            <a:r>
              <a:rPr lang="en-IE"/>
              <a:t> LEVEL MODERN LANGUAGE REQUIREMENT:</a:t>
            </a:r>
          </a:p>
        </p:txBody>
      </p:sp>
      <p:sp>
        <p:nvSpPr>
          <p:cNvPr id="3" name="Content Placeholder 2">
            <a:extLst>
              <a:ext uri="{FF2B5EF4-FFF2-40B4-BE49-F238E27FC236}">
                <a16:creationId xmlns:a16="http://schemas.microsoft.com/office/drawing/2014/main" id="{2853291D-798D-4995-A522-1AF72689FAA6}"/>
              </a:ext>
            </a:extLst>
          </p:cNvPr>
          <p:cNvSpPr>
            <a:spLocks noGrp="1"/>
          </p:cNvSpPr>
          <p:nvPr>
            <p:ph idx="1"/>
          </p:nvPr>
        </p:nvSpPr>
        <p:spPr>
          <a:xfrm>
            <a:off x="1069975" y="2120900"/>
            <a:ext cx="4759325" cy="4051300"/>
          </a:xfrm>
        </p:spPr>
        <p:txBody>
          <a:bodyPr rtlCol="0">
            <a:normAutofit/>
          </a:bodyPr>
          <a:lstStyle/>
          <a:p>
            <a:pPr marL="182880" indent="-182880" eaLnBrk="1" fontAlgn="auto" hangingPunct="1">
              <a:spcAft>
                <a:spcPts val="0"/>
              </a:spcAft>
              <a:buClr>
                <a:schemeClr val="accent1">
                  <a:lumMod val="75000"/>
                </a:schemeClr>
              </a:buClr>
              <a:defRPr/>
            </a:pPr>
            <a:r>
              <a:rPr lang="en-IE" sz="1300"/>
              <a:t>NUI Universities;</a:t>
            </a:r>
          </a:p>
          <a:p>
            <a:pPr marL="0" indent="0" eaLnBrk="1" fontAlgn="auto" hangingPunct="1">
              <a:spcAft>
                <a:spcPts val="0"/>
              </a:spcAft>
              <a:buClr>
                <a:schemeClr val="accent1">
                  <a:lumMod val="75000"/>
                </a:schemeClr>
              </a:buClr>
              <a:buFont typeface="Wingdings" panose="05000000000000000000" pitchFamily="2" charset="2"/>
              <a:buNone/>
              <a:defRPr/>
            </a:pPr>
            <a:r>
              <a:rPr lang="en-IE" sz="1300"/>
              <a:t> - UCC, </a:t>
            </a:r>
          </a:p>
          <a:p>
            <a:pPr marL="182880" indent="-182880" eaLnBrk="1" fontAlgn="auto" hangingPunct="1">
              <a:spcAft>
                <a:spcPts val="0"/>
              </a:spcAft>
              <a:buClr>
                <a:schemeClr val="accent1">
                  <a:lumMod val="75000"/>
                </a:schemeClr>
              </a:buClr>
              <a:buFontTx/>
              <a:buChar char="-"/>
              <a:defRPr/>
            </a:pPr>
            <a:r>
              <a:rPr lang="en-IE" sz="1300"/>
              <a:t>UCD, </a:t>
            </a:r>
          </a:p>
          <a:p>
            <a:pPr marL="182880" indent="-182880" eaLnBrk="1" fontAlgn="auto" hangingPunct="1">
              <a:spcAft>
                <a:spcPts val="0"/>
              </a:spcAft>
              <a:buClr>
                <a:schemeClr val="accent1">
                  <a:lumMod val="75000"/>
                </a:schemeClr>
              </a:buClr>
              <a:buFontTx/>
              <a:buChar char="-"/>
              <a:defRPr/>
            </a:pPr>
            <a:r>
              <a:rPr lang="en-IE" sz="1300"/>
              <a:t>NUI Galway, </a:t>
            </a:r>
          </a:p>
          <a:p>
            <a:pPr marL="182880" indent="-182880" eaLnBrk="1" fontAlgn="auto" hangingPunct="1">
              <a:spcAft>
                <a:spcPts val="0"/>
              </a:spcAft>
              <a:buClr>
                <a:schemeClr val="accent1">
                  <a:lumMod val="75000"/>
                </a:schemeClr>
              </a:buClr>
              <a:buFontTx/>
              <a:buChar char="-"/>
              <a:defRPr/>
            </a:pPr>
            <a:r>
              <a:rPr lang="en-IE" sz="1300"/>
              <a:t>NUI Maynooth.</a:t>
            </a:r>
          </a:p>
          <a:p>
            <a:pPr marL="0" indent="0" eaLnBrk="1" fontAlgn="auto" hangingPunct="1">
              <a:spcAft>
                <a:spcPts val="0"/>
              </a:spcAft>
              <a:buClr>
                <a:schemeClr val="accent1">
                  <a:lumMod val="75000"/>
                </a:schemeClr>
              </a:buClr>
              <a:buFont typeface="Wingdings" panose="05000000000000000000" pitchFamily="2" charset="2"/>
              <a:buNone/>
              <a:defRPr/>
            </a:pPr>
            <a:endParaRPr lang="en-IE" sz="1300"/>
          </a:p>
          <a:p>
            <a:pPr marL="182880" indent="-182880" eaLnBrk="1" fontAlgn="auto" hangingPunct="1">
              <a:spcAft>
                <a:spcPts val="0"/>
              </a:spcAft>
              <a:buClr>
                <a:schemeClr val="accent1">
                  <a:lumMod val="75000"/>
                </a:schemeClr>
              </a:buClr>
              <a:defRPr/>
            </a:pPr>
            <a:r>
              <a:rPr lang="en-IE" sz="1300"/>
              <a:t>Also: </a:t>
            </a:r>
          </a:p>
          <a:p>
            <a:pPr marL="182880" indent="-182880" eaLnBrk="1" fontAlgn="auto" hangingPunct="1">
              <a:spcAft>
                <a:spcPts val="0"/>
              </a:spcAft>
              <a:buClr>
                <a:schemeClr val="accent1">
                  <a:lumMod val="75000"/>
                </a:schemeClr>
              </a:buClr>
              <a:buFontTx/>
              <a:buChar char="-"/>
              <a:defRPr/>
            </a:pPr>
            <a:r>
              <a:rPr lang="en-IE" sz="1300"/>
              <a:t>St. Angela’s College, Sligo </a:t>
            </a:r>
          </a:p>
          <a:p>
            <a:pPr marL="182880" indent="-182880" eaLnBrk="1" fontAlgn="auto" hangingPunct="1">
              <a:spcAft>
                <a:spcPts val="0"/>
              </a:spcAft>
              <a:buClr>
                <a:schemeClr val="accent1">
                  <a:lumMod val="75000"/>
                </a:schemeClr>
              </a:buClr>
              <a:buFontTx/>
              <a:buChar char="-"/>
              <a:defRPr/>
            </a:pPr>
            <a:r>
              <a:rPr lang="en-IE" sz="1300"/>
              <a:t>National College of Art &amp; Design (NCAD) </a:t>
            </a:r>
          </a:p>
          <a:p>
            <a:pPr marL="182880" indent="-182880" eaLnBrk="1" fontAlgn="auto" hangingPunct="1">
              <a:spcAft>
                <a:spcPts val="0"/>
              </a:spcAft>
              <a:buClr>
                <a:schemeClr val="accent1">
                  <a:lumMod val="75000"/>
                </a:schemeClr>
              </a:buClr>
              <a:buFontTx/>
              <a:buChar char="-"/>
              <a:defRPr/>
            </a:pPr>
            <a:r>
              <a:rPr lang="en-IE" sz="1300"/>
              <a:t>Royal College of Surgeons (RCSI) </a:t>
            </a:r>
          </a:p>
          <a:p>
            <a:pPr marL="182880" indent="-182880" eaLnBrk="1" fontAlgn="auto" hangingPunct="1">
              <a:spcAft>
                <a:spcPts val="0"/>
              </a:spcAft>
              <a:buClr>
                <a:schemeClr val="accent1">
                  <a:lumMod val="75000"/>
                </a:schemeClr>
              </a:buClr>
              <a:buFontTx/>
              <a:buChar char="-"/>
              <a:defRPr/>
            </a:pPr>
            <a:r>
              <a:rPr lang="en-IE" sz="1300"/>
              <a:t>Shannon College of Hotel Management </a:t>
            </a:r>
          </a:p>
          <a:p>
            <a:pPr marL="182880" indent="-182880" eaLnBrk="1" fontAlgn="auto" hangingPunct="1">
              <a:spcAft>
                <a:spcPts val="0"/>
              </a:spcAft>
              <a:buClr>
                <a:schemeClr val="accent1">
                  <a:lumMod val="75000"/>
                </a:schemeClr>
              </a:buClr>
              <a:buFontTx/>
              <a:buChar char="-"/>
              <a:defRPr/>
            </a:pPr>
            <a:r>
              <a:rPr lang="en-IE" sz="1300"/>
              <a:t>Defence Forces Cadetship</a:t>
            </a:r>
          </a:p>
          <a:p>
            <a:pPr marL="182880" indent="-182880" eaLnBrk="1" fontAlgn="auto" hangingPunct="1">
              <a:spcAft>
                <a:spcPts val="0"/>
              </a:spcAft>
              <a:buClr>
                <a:schemeClr val="accent1">
                  <a:lumMod val="75000"/>
                </a:schemeClr>
              </a:buClr>
              <a:defRPr/>
            </a:pPr>
            <a:endParaRPr lang="en-IE" sz="1300"/>
          </a:p>
        </p:txBody>
      </p:sp>
      <p:pic>
        <p:nvPicPr>
          <p:cNvPr id="43012" name="Picture 3">
            <a:extLst>
              <a:ext uri="{FF2B5EF4-FFF2-40B4-BE49-F238E27FC236}">
                <a16:creationId xmlns:a16="http://schemas.microsoft.com/office/drawing/2014/main" id="{341A501C-F1E1-0E13-2547-D9CD028206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4805" t="34303" r="36359" b="36699"/>
          <a:stretch>
            <a:fillRect/>
          </a:stretch>
        </p:blipFill>
        <p:spPr bwMode="auto">
          <a:xfrm>
            <a:off x="5280025" y="1963738"/>
            <a:ext cx="5842000" cy="362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a:extLst>
              <a:ext uri="{FF2B5EF4-FFF2-40B4-BE49-F238E27FC236}">
                <a16:creationId xmlns:a16="http://schemas.microsoft.com/office/drawing/2014/main" id="{A8CC77F2-F28B-4E42-AC70-25B17986A884}"/>
              </a:ext>
            </a:extLst>
          </p:cNvPr>
          <p:cNvSpPr/>
          <p:nvPr/>
        </p:nvSpPr>
        <p:spPr>
          <a:xfrm>
            <a:off x="8770938" y="3619500"/>
            <a:ext cx="1944687" cy="1144588"/>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6C72F-D16F-4A56-9704-998894259D78}"/>
              </a:ext>
            </a:extLst>
          </p:cNvPr>
          <p:cNvSpPr>
            <a:spLocks noGrp="1"/>
          </p:cNvSpPr>
          <p:nvPr>
            <p:ph type="title"/>
          </p:nvPr>
        </p:nvSpPr>
        <p:spPr>
          <a:xfrm>
            <a:off x="1069848" y="484632"/>
            <a:ext cx="10058400" cy="1609344"/>
          </a:xfrm>
        </p:spPr>
        <p:txBody>
          <a:bodyPr/>
          <a:lstStyle/>
          <a:p>
            <a:pPr eaLnBrk="1" fontAlgn="auto" hangingPunct="1">
              <a:spcAft>
                <a:spcPts val="0"/>
              </a:spcAft>
              <a:defRPr/>
            </a:pPr>
            <a:r>
              <a:rPr lang="en-IE" dirty="0"/>
              <a:t>COURSES YOU MAY NEED 1 OR 2 SCIENCE SUBJECTS FOR:</a:t>
            </a:r>
          </a:p>
        </p:txBody>
      </p:sp>
      <p:sp>
        <p:nvSpPr>
          <p:cNvPr id="44035" name="Content Placeholder 2">
            <a:extLst>
              <a:ext uri="{FF2B5EF4-FFF2-40B4-BE49-F238E27FC236}">
                <a16:creationId xmlns:a16="http://schemas.microsoft.com/office/drawing/2014/main" id="{17537198-8996-1FA4-F17B-807081558FEA}"/>
              </a:ext>
            </a:extLst>
          </p:cNvPr>
          <p:cNvSpPr>
            <a:spLocks noGrp="1" noChangeArrowheads="1"/>
          </p:cNvSpPr>
          <p:nvPr>
            <p:ph sz="half" idx="1"/>
          </p:nvPr>
        </p:nvSpPr>
        <p:spPr>
          <a:xfrm>
            <a:off x="1069975" y="2193925"/>
            <a:ext cx="4754563" cy="3978275"/>
          </a:xfrm>
        </p:spPr>
        <p:txBody>
          <a:bodyPr/>
          <a:lstStyle/>
          <a:p>
            <a:pPr eaLnBrk="1" hangingPunct="1"/>
            <a:r>
              <a:rPr lang="en-IE" altLang="en-US"/>
              <a:t>Science </a:t>
            </a:r>
          </a:p>
          <a:p>
            <a:pPr eaLnBrk="1" hangingPunct="1"/>
            <a:r>
              <a:rPr lang="en-IE" altLang="en-US"/>
              <a:t>Engineering </a:t>
            </a:r>
          </a:p>
          <a:p>
            <a:pPr eaLnBrk="1" hangingPunct="1"/>
            <a:r>
              <a:rPr lang="en-IE" altLang="en-US"/>
              <a:t>Medicine </a:t>
            </a:r>
          </a:p>
          <a:p>
            <a:pPr eaLnBrk="1" hangingPunct="1"/>
            <a:r>
              <a:rPr lang="en-IE" altLang="en-US"/>
              <a:t>Dentistry </a:t>
            </a:r>
          </a:p>
          <a:p>
            <a:pPr eaLnBrk="1" hangingPunct="1"/>
            <a:r>
              <a:rPr lang="en-IE" altLang="en-US"/>
              <a:t>Veterinary </a:t>
            </a:r>
          </a:p>
          <a:p>
            <a:pPr eaLnBrk="1" hangingPunct="1"/>
            <a:r>
              <a:rPr lang="en-IE" altLang="en-US"/>
              <a:t>Pharmacy </a:t>
            </a:r>
          </a:p>
          <a:p>
            <a:pPr eaLnBrk="1" hangingPunct="1"/>
            <a:r>
              <a:rPr lang="en-IE" altLang="en-US"/>
              <a:t>Physiotherapy</a:t>
            </a:r>
          </a:p>
        </p:txBody>
      </p:sp>
      <p:sp>
        <p:nvSpPr>
          <p:cNvPr id="44036" name="Content Placeholder 3">
            <a:extLst>
              <a:ext uri="{FF2B5EF4-FFF2-40B4-BE49-F238E27FC236}">
                <a16:creationId xmlns:a16="http://schemas.microsoft.com/office/drawing/2014/main" id="{9FA25FDD-BB36-B48E-A979-56044C33832B}"/>
              </a:ext>
            </a:extLst>
          </p:cNvPr>
          <p:cNvSpPr>
            <a:spLocks noGrp="1" noChangeArrowheads="1"/>
          </p:cNvSpPr>
          <p:nvPr>
            <p:ph sz="half" idx="2"/>
          </p:nvPr>
        </p:nvSpPr>
        <p:spPr>
          <a:xfrm>
            <a:off x="6364288" y="2193925"/>
            <a:ext cx="4754562" cy="3978275"/>
          </a:xfrm>
        </p:spPr>
        <p:txBody>
          <a:bodyPr/>
          <a:lstStyle/>
          <a:p>
            <a:pPr eaLnBrk="1" hangingPunct="1"/>
            <a:r>
              <a:rPr lang="en-IE" altLang="en-US"/>
              <a:t>Radiography </a:t>
            </a:r>
          </a:p>
          <a:p>
            <a:pPr eaLnBrk="1" hangingPunct="1"/>
            <a:r>
              <a:rPr lang="en-IE" altLang="en-US"/>
              <a:t>Nursing</a:t>
            </a:r>
          </a:p>
          <a:p>
            <a:pPr eaLnBrk="1" hangingPunct="1"/>
            <a:r>
              <a:rPr lang="en-IE" altLang="en-US"/>
              <a:t>Occupational Therapy </a:t>
            </a:r>
          </a:p>
          <a:p>
            <a:pPr eaLnBrk="1" hangingPunct="1"/>
            <a:r>
              <a:rPr lang="en-IE" altLang="en-US"/>
              <a:t>Speech Therapy </a:t>
            </a:r>
          </a:p>
          <a:p>
            <a:pPr eaLnBrk="1" hangingPunct="1"/>
            <a:r>
              <a:rPr lang="en-IE" altLang="en-US"/>
              <a:t> Med. Lab. Science  </a:t>
            </a:r>
          </a:p>
          <a:p>
            <a:pPr eaLnBrk="1" hangingPunct="1"/>
            <a:r>
              <a:rPr lang="en-IE" altLang="en-US"/>
              <a:t>Dietetics  </a:t>
            </a:r>
          </a:p>
          <a:p>
            <a:pPr eaLnBrk="1" hangingPunct="1"/>
            <a:r>
              <a:rPr lang="en-IE" altLang="en-US"/>
              <a:t>Optometry</a:t>
            </a:r>
          </a:p>
          <a:p>
            <a:pPr eaLnBrk="1" hangingPunct="1"/>
            <a:endParaRPr lang="en-IE" altLang="en-US"/>
          </a:p>
        </p:txBody>
      </p:sp>
      <p:pic>
        <p:nvPicPr>
          <p:cNvPr id="44037" name="Picture 2">
            <a:extLst>
              <a:ext uri="{FF2B5EF4-FFF2-40B4-BE49-F238E27FC236}">
                <a16:creationId xmlns:a16="http://schemas.microsoft.com/office/drawing/2014/main" id="{5720E85E-3772-EA19-5F11-DB24000C3E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5461" t="33786" r="36359" b="36829"/>
          <a:stretch>
            <a:fillRect/>
          </a:stretch>
        </p:blipFill>
        <p:spPr bwMode="auto">
          <a:xfrm>
            <a:off x="3294063" y="4984750"/>
            <a:ext cx="2936875"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9AB5F6E4-DB92-4E49-97C7-2590F214A863}"/>
              </a:ext>
            </a:extLst>
          </p:cNvPr>
          <p:cNvSpPr/>
          <p:nvPr/>
        </p:nvSpPr>
        <p:spPr>
          <a:xfrm>
            <a:off x="4829175" y="5846763"/>
            <a:ext cx="1128713" cy="42545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E3025-8801-4E37-88BA-52EABC47D2F0}"/>
              </a:ext>
            </a:extLst>
          </p:cNvPr>
          <p:cNvSpPr>
            <a:spLocks noGrp="1"/>
          </p:cNvSpPr>
          <p:nvPr>
            <p:ph type="title"/>
          </p:nvPr>
        </p:nvSpPr>
        <p:spPr>
          <a:xfrm>
            <a:off x="1069848" y="484632"/>
            <a:ext cx="10058400" cy="1609344"/>
          </a:xfrm>
        </p:spPr>
        <p:txBody>
          <a:bodyPr/>
          <a:lstStyle/>
          <a:p>
            <a:pPr eaLnBrk="1" fontAlgn="auto" hangingPunct="1">
              <a:spcAft>
                <a:spcPts val="0"/>
              </a:spcAft>
              <a:defRPr/>
            </a:pPr>
            <a:r>
              <a:rPr lang="en-IE" dirty="0"/>
              <a:t>To summarise:</a:t>
            </a:r>
          </a:p>
        </p:txBody>
      </p:sp>
      <p:sp>
        <p:nvSpPr>
          <p:cNvPr id="3" name="Content Placeholder 2">
            <a:extLst>
              <a:ext uri="{FF2B5EF4-FFF2-40B4-BE49-F238E27FC236}">
                <a16:creationId xmlns:a16="http://schemas.microsoft.com/office/drawing/2014/main" id="{215CF794-FC7B-497B-86A4-31647BBF3830}"/>
              </a:ext>
            </a:extLst>
          </p:cNvPr>
          <p:cNvSpPr>
            <a:spLocks noGrp="1"/>
          </p:cNvSpPr>
          <p:nvPr>
            <p:ph idx="1"/>
          </p:nvPr>
        </p:nvSpPr>
        <p:spPr/>
        <p:txBody>
          <a:bodyPr rtlCol="0">
            <a:normAutofit/>
          </a:bodyPr>
          <a:lstStyle/>
          <a:p>
            <a:pPr marL="182880" indent="-182880" eaLnBrk="1" fontAlgn="auto" hangingPunct="1">
              <a:spcAft>
                <a:spcPts val="0"/>
              </a:spcAft>
              <a:buClr>
                <a:schemeClr val="accent1">
                  <a:lumMod val="75000"/>
                </a:schemeClr>
              </a:buClr>
              <a:defRPr/>
            </a:pPr>
            <a:r>
              <a:rPr lang="en-IE" dirty="0"/>
              <a:t>There are very few courses that you need for 3</a:t>
            </a:r>
            <a:r>
              <a:rPr lang="en-IE" baseline="30000" dirty="0"/>
              <a:t>rd</a:t>
            </a:r>
            <a:r>
              <a:rPr lang="en-IE" dirty="0"/>
              <a:t> Level Entry;</a:t>
            </a:r>
          </a:p>
          <a:p>
            <a:pPr marL="182880" indent="-182880" eaLnBrk="1" fontAlgn="auto" hangingPunct="1">
              <a:spcAft>
                <a:spcPts val="0"/>
              </a:spcAft>
              <a:buClr>
                <a:schemeClr val="accent1">
                  <a:lumMod val="75000"/>
                </a:schemeClr>
              </a:buClr>
              <a:defRPr/>
            </a:pPr>
            <a:endParaRPr lang="en-IE" dirty="0"/>
          </a:p>
          <a:p>
            <a:pPr marL="0" indent="0" eaLnBrk="1" fontAlgn="auto" hangingPunct="1">
              <a:spcAft>
                <a:spcPts val="0"/>
              </a:spcAft>
              <a:buClr>
                <a:schemeClr val="accent1">
                  <a:lumMod val="75000"/>
                </a:schemeClr>
              </a:buClr>
              <a:buFont typeface="Wingdings" panose="05000000000000000000" pitchFamily="2" charset="2"/>
              <a:buNone/>
              <a:defRPr/>
            </a:pPr>
            <a:r>
              <a:rPr lang="en-IE" dirty="0"/>
              <a:t> - Science</a:t>
            </a:r>
          </a:p>
          <a:p>
            <a:pPr marL="182880" indent="-182880" eaLnBrk="1" fontAlgn="auto" hangingPunct="1">
              <a:spcAft>
                <a:spcPts val="0"/>
              </a:spcAft>
              <a:buClr>
                <a:schemeClr val="accent1">
                  <a:lumMod val="75000"/>
                </a:schemeClr>
              </a:buClr>
              <a:buFontTx/>
              <a:buChar char="-"/>
              <a:defRPr/>
            </a:pPr>
            <a:r>
              <a:rPr lang="en-IE" dirty="0"/>
              <a:t>Modern Language</a:t>
            </a:r>
          </a:p>
        </p:txBody>
      </p:sp>
      <p:pic>
        <p:nvPicPr>
          <p:cNvPr id="46084" name="Picture 3">
            <a:extLst>
              <a:ext uri="{FF2B5EF4-FFF2-40B4-BE49-F238E27FC236}">
                <a16:creationId xmlns:a16="http://schemas.microsoft.com/office/drawing/2014/main" id="{14A36086-12CD-6374-2907-10294B1272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0613" y="3616325"/>
            <a:ext cx="4438650"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E1809-4C9B-45E1-9C24-F86C7C078F4D}"/>
              </a:ext>
            </a:extLst>
          </p:cNvPr>
          <p:cNvSpPr>
            <a:spLocks noGrp="1"/>
          </p:cNvSpPr>
          <p:nvPr>
            <p:ph type="title"/>
          </p:nvPr>
        </p:nvSpPr>
        <p:spPr>
          <a:xfrm>
            <a:off x="1069848" y="484632"/>
            <a:ext cx="10058400" cy="1609344"/>
          </a:xfrm>
        </p:spPr>
        <p:txBody>
          <a:bodyPr/>
          <a:lstStyle/>
          <a:p>
            <a:pPr eaLnBrk="1" fontAlgn="auto" hangingPunct="1">
              <a:spcAft>
                <a:spcPts val="0"/>
              </a:spcAft>
              <a:defRPr/>
            </a:pPr>
            <a:r>
              <a:rPr lang="en-IE" dirty="0"/>
              <a:t>JUNIOR CYCLE INFORMATION:</a:t>
            </a:r>
          </a:p>
        </p:txBody>
      </p:sp>
      <p:sp>
        <p:nvSpPr>
          <p:cNvPr id="47107" name="Content Placeholder 2">
            <a:extLst>
              <a:ext uri="{FF2B5EF4-FFF2-40B4-BE49-F238E27FC236}">
                <a16:creationId xmlns:a16="http://schemas.microsoft.com/office/drawing/2014/main" id="{DF25DA79-9B16-BF63-7E98-FA3EF4054DB7}"/>
              </a:ext>
            </a:extLst>
          </p:cNvPr>
          <p:cNvSpPr>
            <a:spLocks noGrp="1" noChangeArrowheads="1"/>
          </p:cNvSpPr>
          <p:nvPr>
            <p:ph idx="1"/>
          </p:nvPr>
        </p:nvSpPr>
        <p:spPr>
          <a:xfrm>
            <a:off x="541338" y="2120900"/>
            <a:ext cx="11229975" cy="4051300"/>
          </a:xfrm>
        </p:spPr>
        <p:txBody>
          <a:bodyPr/>
          <a:lstStyle/>
          <a:p>
            <a:pPr algn="ctr" eaLnBrk="1" hangingPunct="1">
              <a:buFont typeface="Wingdings" panose="05000000000000000000" pitchFamily="2" charset="2"/>
              <a:buNone/>
            </a:pPr>
            <a:r>
              <a:rPr lang="en-IE" altLang="en-US"/>
              <a:t>Information on the new Junior Cycle (Framework, Subjects &amp; Short Courses) can be found at:</a:t>
            </a:r>
          </a:p>
          <a:p>
            <a:pPr algn="ctr" eaLnBrk="1" hangingPunct="1">
              <a:buFont typeface="Wingdings" panose="05000000000000000000" pitchFamily="2" charset="2"/>
              <a:buNone/>
            </a:pPr>
            <a:endParaRPr lang="en-IE" altLang="en-US"/>
          </a:p>
          <a:p>
            <a:pPr algn="ctr" eaLnBrk="1" hangingPunct="1">
              <a:buFont typeface="Wingdings" panose="05000000000000000000" pitchFamily="2" charset="2"/>
              <a:buNone/>
            </a:pPr>
            <a:r>
              <a:rPr lang="en-IE" altLang="en-US"/>
              <a:t>	</a:t>
            </a:r>
            <a:r>
              <a:rPr lang="en-IE" altLang="en-US" sz="4800">
                <a:hlinkClick r:id="rId2"/>
              </a:rPr>
              <a:t>www.ncca.ie/en/junior-cycle</a:t>
            </a:r>
            <a:endParaRPr lang="en-IE" altLang="en-US" sz="4800"/>
          </a:p>
          <a:p>
            <a:pPr eaLnBrk="1" hangingPunct="1">
              <a:buFont typeface="Wingdings" panose="05000000000000000000" pitchFamily="2" charset="2"/>
              <a:buNone/>
            </a:pPr>
            <a:endParaRPr lang="en-IE" altLang="en-US" sz="4800"/>
          </a:p>
          <a:p>
            <a:pPr algn="ctr" eaLnBrk="1" hangingPunct="1">
              <a:buFont typeface="Wingdings" panose="05000000000000000000" pitchFamily="2" charset="2"/>
              <a:buNone/>
            </a:pPr>
            <a:r>
              <a:rPr lang="en-IE" altLang="en-US" sz="4800"/>
              <a:t> </a:t>
            </a:r>
            <a:r>
              <a:rPr lang="en-IE" altLang="en-US" sz="4800">
                <a:hlinkClick r:id="rId3"/>
              </a:rPr>
              <a:t>https://www.jct.ie/home/home.php</a:t>
            </a:r>
            <a:endParaRPr lang="en-IE" altLang="en-US" sz="4800"/>
          </a:p>
          <a:p>
            <a:pPr eaLnBrk="1" hangingPunct="1"/>
            <a:endParaRPr lang="en-IE"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45A45-CAEA-4814-BCFF-3E1746CC3575}"/>
              </a:ext>
            </a:extLst>
          </p:cNvPr>
          <p:cNvSpPr>
            <a:spLocks noGrp="1"/>
          </p:cNvSpPr>
          <p:nvPr>
            <p:ph type="title"/>
          </p:nvPr>
        </p:nvSpPr>
        <p:spPr>
          <a:xfrm>
            <a:off x="1069848" y="484632"/>
            <a:ext cx="10058400" cy="1609344"/>
          </a:xfrm>
        </p:spPr>
        <p:txBody>
          <a:bodyPr/>
          <a:lstStyle/>
          <a:p>
            <a:pPr eaLnBrk="1" fontAlgn="auto" hangingPunct="1">
              <a:spcAft>
                <a:spcPts val="0"/>
              </a:spcAft>
              <a:defRPr/>
            </a:pPr>
            <a:r>
              <a:rPr lang="en-IE" dirty="0"/>
              <a:t>CONTACT DETAILS:</a:t>
            </a:r>
          </a:p>
        </p:txBody>
      </p:sp>
      <p:sp>
        <p:nvSpPr>
          <p:cNvPr id="3" name="Content Placeholder 2">
            <a:extLst>
              <a:ext uri="{FF2B5EF4-FFF2-40B4-BE49-F238E27FC236}">
                <a16:creationId xmlns:a16="http://schemas.microsoft.com/office/drawing/2014/main" id="{6C57E82E-FDA0-4222-BE61-8C3D6630242F}"/>
              </a:ext>
            </a:extLst>
          </p:cNvPr>
          <p:cNvSpPr>
            <a:spLocks noGrp="1"/>
          </p:cNvSpPr>
          <p:nvPr>
            <p:ph idx="1"/>
          </p:nvPr>
        </p:nvSpPr>
        <p:spPr>
          <a:xfrm>
            <a:off x="1069975" y="2120900"/>
            <a:ext cx="10058400" cy="4457700"/>
          </a:xfrm>
        </p:spPr>
        <p:txBody>
          <a:bodyPr rtlCol="0">
            <a:normAutofit/>
          </a:bodyPr>
          <a:lstStyle/>
          <a:p>
            <a:pPr marL="182880" indent="-182880" eaLnBrk="1" fontAlgn="auto" hangingPunct="1">
              <a:spcAft>
                <a:spcPts val="0"/>
              </a:spcAft>
              <a:buClr>
                <a:schemeClr val="accent1">
                  <a:lumMod val="75000"/>
                </a:schemeClr>
              </a:buClr>
              <a:defRPr/>
            </a:pPr>
            <a:r>
              <a:rPr lang="en-IE" dirty="0"/>
              <a:t>NAME: LEANNE GOFF</a:t>
            </a:r>
          </a:p>
          <a:p>
            <a:pPr marL="0" indent="0" eaLnBrk="1" fontAlgn="auto" hangingPunct="1">
              <a:spcAft>
                <a:spcPts val="0"/>
              </a:spcAft>
              <a:buClr>
                <a:schemeClr val="accent1">
                  <a:lumMod val="75000"/>
                </a:schemeClr>
              </a:buClr>
              <a:buFont typeface="Wingdings" panose="05000000000000000000" pitchFamily="2" charset="2"/>
              <a:buNone/>
              <a:defRPr/>
            </a:pPr>
            <a:endParaRPr lang="en-IE" dirty="0"/>
          </a:p>
          <a:p>
            <a:pPr marL="182880" indent="-182880" eaLnBrk="1" fontAlgn="auto" hangingPunct="1">
              <a:spcAft>
                <a:spcPts val="0"/>
              </a:spcAft>
              <a:buClr>
                <a:schemeClr val="accent1">
                  <a:lumMod val="75000"/>
                </a:schemeClr>
              </a:buClr>
              <a:defRPr/>
            </a:pPr>
            <a:r>
              <a:rPr lang="en-IE" dirty="0"/>
              <a:t>PHONE: 053-9141391</a:t>
            </a:r>
          </a:p>
          <a:p>
            <a:pPr marL="0" indent="0" eaLnBrk="1" fontAlgn="auto" hangingPunct="1">
              <a:spcAft>
                <a:spcPts val="0"/>
              </a:spcAft>
              <a:buClr>
                <a:schemeClr val="accent1">
                  <a:lumMod val="75000"/>
                </a:schemeClr>
              </a:buClr>
              <a:buFont typeface="Wingdings" panose="05000000000000000000" pitchFamily="2" charset="2"/>
              <a:buNone/>
              <a:defRPr/>
            </a:pPr>
            <a:endParaRPr lang="en-IE" dirty="0"/>
          </a:p>
          <a:p>
            <a:pPr marL="182880" indent="-182880" eaLnBrk="1" fontAlgn="auto" hangingPunct="1">
              <a:spcAft>
                <a:spcPts val="0"/>
              </a:spcAft>
              <a:buClr>
                <a:schemeClr val="accent1">
                  <a:lumMod val="75000"/>
                </a:schemeClr>
              </a:buClr>
              <a:defRPr/>
            </a:pPr>
            <a:r>
              <a:rPr lang="en-IE" dirty="0"/>
              <a:t>EMAIL: </a:t>
            </a:r>
            <a:r>
              <a:rPr lang="en-IE" dirty="0">
                <a:hlinkClick r:id="rId2"/>
              </a:rPr>
              <a:t>lgoff@wexfordcbs.ie</a:t>
            </a:r>
            <a:endParaRPr lang="en-IE" dirty="0"/>
          </a:p>
          <a:p>
            <a:pPr marL="0" indent="0" eaLnBrk="1" fontAlgn="auto" hangingPunct="1">
              <a:spcAft>
                <a:spcPts val="0"/>
              </a:spcAft>
              <a:buClr>
                <a:schemeClr val="accent1">
                  <a:lumMod val="75000"/>
                </a:schemeClr>
              </a:buClr>
              <a:buFont typeface="Wingdings" panose="05000000000000000000" pitchFamily="2" charset="2"/>
              <a:buNone/>
              <a:defRPr/>
            </a:pPr>
            <a:endParaRPr lang="en-IE" dirty="0"/>
          </a:p>
          <a:p>
            <a:pPr marL="182880" indent="-182880" eaLnBrk="1" fontAlgn="auto" hangingPunct="1">
              <a:spcAft>
                <a:spcPts val="0"/>
              </a:spcAft>
              <a:buClr>
                <a:schemeClr val="accent1">
                  <a:lumMod val="75000"/>
                </a:schemeClr>
              </a:buClr>
              <a:defRPr/>
            </a:pPr>
            <a:r>
              <a:rPr lang="en-IE" dirty="0"/>
              <a:t>CAREER GUIDANCE WEBSITE:</a:t>
            </a:r>
          </a:p>
          <a:p>
            <a:pPr marL="182880" indent="-182880" eaLnBrk="1" fontAlgn="auto" hangingPunct="1">
              <a:spcAft>
                <a:spcPts val="0"/>
              </a:spcAft>
              <a:buClr>
                <a:schemeClr val="accent1">
                  <a:lumMod val="75000"/>
                </a:schemeClr>
              </a:buClr>
              <a:defRPr/>
            </a:pPr>
            <a:endParaRPr lang="en-IE" dirty="0"/>
          </a:p>
          <a:p>
            <a:pPr marL="0" indent="0" algn="ctr" eaLnBrk="1" fontAlgn="auto" hangingPunct="1">
              <a:spcAft>
                <a:spcPts val="0"/>
              </a:spcAft>
              <a:buClr>
                <a:schemeClr val="accent1">
                  <a:lumMod val="75000"/>
                </a:schemeClr>
              </a:buClr>
              <a:buFont typeface="Wingdings" panose="05000000000000000000" pitchFamily="2" charset="2"/>
              <a:buNone/>
              <a:defRPr/>
            </a:pPr>
            <a:endParaRPr lang="en-IE" dirty="0">
              <a:hlinkClick r:id="rId3"/>
            </a:endParaRPr>
          </a:p>
          <a:p>
            <a:pPr marL="0" indent="0" algn="ctr" eaLnBrk="1" fontAlgn="auto" hangingPunct="1">
              <a:spcAft>
                <a:spcPts val="0"/>
              </a:spcAft>
              <a:buClr>
                <a:schemeClr val="accent1">
                  <a:lumMod val="75000"/>
                </a:schemeClr>
              </a:buClr>
              <a:buFont typeface="Wingdings" panose="05000000000000000000" pitchFamily="2" charset="2"/>
              <a:buNone/>
              <a:defRPr/>
            </a:pPr>
            <a:r>
              <a:rPr lang="en-IE" dirty="0">
                <a:hlinkClick r:id="rId3"/>
              </a:rPr>
              <a:t>https://careersportal.ie/careerguidance/office.php?school_id=705</a:t>
            </a:r>
            <a:endParaRPr lang="en-IE" dirty="0"/>
          </a:p>
          <a:p>
            <a:pPr marL="0" indent="0" eaLnBrk="1" fontAlgn="auto" hangingPunct="1">
              <a:spcAft>
                <a:spcPts val="0"/>
              </a:spcAft>
              <a:buClr>
                <a:schemeClr val="accent1">
                  <a:lumMod val="75000"/>
                </a:schemeClr>
              </a:buClr>
              <a:buFont typeface="Wingdings" panose="05000000000000000000" pitchFamily="2" charset="2"/>
              <a:buNone/>
              <a:defRPr/>
            </a:pPr>
            <a:endParaRPr lang="en-IE" dirty="0"/>
          </a:p>
        </p:txBody>
      </p:sp>
      <p:pic>
        <p:nvPicPr>
          <p:cNvPr id="48132" name="Picture 3">
            <a:extLst>
              <a:ext uri="{FF2B5EF4-FFF2-40B4-BE49-F238E27FC236}">
                <a16:creationId xmlns:a16="http://schemas.microsoft.com/office/drawing/2014/main" id="{C25CBD4B-93A0-B822-7E81-BC501CF73A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8286" r="2209" b="13268"/>
          <a:stretch>
            <a:fillRect/>
          </a:stretch>
        </p:blipFill>
        <p:spPr bwMode="auto">
          <a:xfrm>
            <a:off x="5149850" y="1933575"/>
            <a:ext cx="6630988"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92D33-33BC-4458-A3ED-6CEBB854DE2A}"/>
              </a:ext>
            </a:extLst>
          </p:cNvPr>
          <p:cNvSpPr>
            <a:spLocks noGrp="1"/>
          </p:cNvSpPr>
          <p:nvPr>
            <p:ph type="title"/>
          </p:nvPr>
        </p:nvSpPr>
        <p:spPr/>
        <p:txBody>
          <a:bodyPr/>
          <a:lstStyle/>
          <a:p>
            <a:pPr>
              <a:defRPr/>
            </a:pPr>
            <a:r>
              <a:rPr lang="en-IE" dirty="0"/>
              <a:t>KEY POLICIES</a:t>
            </a:r>
          </a:p>
        </p:txBody>
      </p:sp>
      <p:sp>
        <p:nvSpPr>
          <p:cNvPr id="3" name="Content Placeholder 2">
            <a:extLst>
              <a:ext uri="{FF2B5EF4-FFF2-40B4-BE49-F238E27FC236}">
                <a16:creationId xmlns:a16="http://schemas.microsoft.com/office/drawing/2014/main" id="{26D6FCAA-854B-473E-9632-671BCCFA09E2}"/>
              </a:ext>
            </a:extLst>
          </p:cNvPr>
          <p:cNvSpPr>
            <a:spLocks noGrp="1"/>
          </p:cNvSpPr>
          <p:nvPr>
            <p:ph idx="1"/>
          </p:nvPr>
        </p:nvSpPr>
        <p:spPr/>
        <p:txBody>
          <a:bodyPr/>
          <a:lstStyle/>
          <a:p>
            <a:pPr marL="457200" indent="-457200">
              <a:buFont typeface="Wingdings" panose="05000000000000000000" pitchFamily="2" charset="2"/>
              <a:buAutoNum type="arabicPeriod"/>
              <a:defRPr/>
            </a:pPr>
            <a:r>
              <a:rPr lang="en-IE" dirty="0"/>
              <a:t>Code of Behaviour</a:t>
            </a:r>
          </a:p>
          <a:p>
            <a:pPr marL="457200" indent="-457200">
              <a:buFont typeface="Wingdings" panose="05000000000000000000" pitchFamily="2" charset="2"/>
              <a:buAutoNum type="arabicPeriod"/>
              <a:defRPr/>
            </a:pPr>
            <a:r>
              <a:rPr lang="en-IE" dirty="0"/>
              <a:t>Anti-bullying Policy</a:t>
            </a:r>
          </a:p>
          <a:p>
            <a:pPr marL="457200" indent="-457200">
              <a:buFont typeface="Wingdings" panose="05000000000000000000" pitchFamily="2" charset="2"/>
              <a:buAutoNum type="arabicPeriod"/>
              <a:defRPr/>
            </a:pPr>
            <a:r>
              <a:rPr lang="en-IE" dirty="0"/>
              <a:t>R.S.E. Policy</a:t>
            </a:r>
          </a:p>
          <a:p>
            <a:pPr marL="457200" indent="-457200">
              <a:buFont typeface="Wingdings" panose="05000000000000000000" pitchFamily="2" charset="2"/>
              <a:buAutoNum type="arabicPeriod"/>
              <a:defRPr/>
            </a:pPr>
            <a:r>
              <a:rPr lang="en-IE" dirty="0"/>
              <a:t>Acceptable Use Policy</a:t>
            </a:r>
          </a:p>
          <a:p>
            <a:pPr marL="457200" indent="-457200">
              <a:buFont typeface="Wingdings" panose="05000000000000000000" pitchFamily="2" charset="2"/>
              <a:buAutoNum type="arabicPeriod"/>
              <a:defRPr/>
            </a:pPr>
            <a:r>
              <a:rPr lang="en-IE" dirty="0"/>
              <a:t>Acceptable Use Policy (E-Mail)</a:t>
            </a:r>
          </a:p>
          <a:p>
            <a:pPr marL="457200" indent="-457200">
              <a:buFont typeface="Wingdings" panose="05000000000000000000" pitchFamily="2" charset="2"/>
              <a:buAutoNum type="arabicPeriod"/>
              <a:defRPr/>
            </a:pPr>
            <a:endParaRPr lang="en-IE" sz="4000" dirty="0"/>
          </a:p>
          <a:p>
            <a:pPr marL="0" indent="0" algn="ctr">
              <a:buFont typeface="Wingdings" panose="05000000000000000000" pitchFamily="2" charset="2"/>
              <a:buNone/>
              <a:defRPr/>
            </a:pPr>
            <a:r>
              <a:rPr lang="en-IE" sz="4000" dirty="0">
                <a:hlinkClick r:id="rId2"/>
              </a:rPr>
              <a:t>www.wexfordcbs.ie</a:t>
            </a:r>
            <a:endParaRPr lang="en-IE" sz="40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5" descr="A close up of a logo&#10;&#10;Description automatically generated">
            <a:extLst>
              <a:ext uri="{FF2B5EF4-FFF2-40B4-BE49-F238E27FC236}">
                <a16:creationId xmlns:a16="http://schemas.microsoft.com/office/drawing/2014/main" id="{7E9BADDA-2895-707F-28C9-E226AC156B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Rectangle 81">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5694363" y="1808163"/>
            <a:ext cx="5453062" cy="3241675"/>
          </a:xfrm>
          <a:prstGeom prst="rect">
            <a:avLst/>
          </a:prstGeom>
          <a:solidFill>
            <a:schemeClr val="bg1">
              <a:lumMod val="75000"/>
              <a:lumOff val="25000"/>
            </a:schemeClr>
          </a:solidFill>
          <a:ln w="6350" cap="sq" cmpd="sng" algn="ctr">
            <a:noFill/>
            <a:prstDash val="solid"/>
            <a:miter lim="800000"/>
          </a:ln>
          <a:effectLst/>
        </p:spPr>
      </p:sp>
      <p:sp>
        <p:nvSpPr>
          <p:cNvPr id="84" name="Rectangle 83">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6034088" y="2355850"/>
            <a:ext cx="4775200" cy="1630363"/>
          </a:xfrm>
        </p:spPr>
        <p:txBody>
          <a:bodyPr/>
          <a:lstStyle/>
          <a:p>
            <a:pPr eaLnBrk="1" fontAlgn="auto" hangingPunct="1">
              <a:spcAft>
                <a:spcPts val="0"/>
              </a:spcAft>
              <a:defRPr/>
            </a:pPr>
            <a:r>
              <a:rPr sz="4400">
                <a:solidFill>
                  <a:schemeClr val="tx1"/>
                </a:solidFill>
              </a:rPr>
              <a:t>CHECK &amp; CONNECT</a:t>
            </a:r>
          </a:p>
        </p:txBody>
      </p:sp>
      <p:sp>
        <p:nvSpPr>
          <p:cNvPr id="49160" name="TextBox 6">
            <a:extLst>
              <a:ext uri="{FF2B5EF4-FFF2-40B4-BE49-F238E27FC236}">
                <a16:creationId xmlns:a16="http://schemas.microsoft.com/office/drawing/2014/main" id="{CDA7C0B4-9AAC-EBE6-F40C-DA97485653ED}"/>
              </a:ext>
            </a:extLst>
          </p:cNvPr>
          <p:cNvSpPr txBox="1">
            <a:spLocks noChangeArrowheads="1"/>
          </p:cNvSpPr>
          <p:nvPr/>
        </p:nvSpPr>
        <p:spPr bwMode="auto">
          <a:xfrm>
            <a:off x="5861050" y="4124325"/>
            <a:ext cx="5121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defRPr>
            </a:lvl9pPr>
          </a:lstStyle>
          <a:p>
            <a:pPr algn="ctr" eaLnBrk="1" hangingPunct="1"/>
            <a:r>
              <a:rPr lang="en-IE" altLang="en-US">
                <a:latin typeface="Century Gothic" panose="020B0502020202020204" pitchFamily="34" charset="0"/>
              </a:rPr>
              <a:t>STUDENT ADULT MENTORING PROGRAMME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12155-C735-4363-8C0D-1D69C73D69F3}"/>
              </a:ext>
            </a:extLst>
          </p:cNvPr>
          <p:cNvSpPr>
            <a:spLocks noGrp="1"/>
          </p:cNvSpPr>
          <p:nvPr>
            <p:ph type="title"/>
          </p:nvPr>
        </p:nvSpPr>
        <p:spPr/>
        <p:txBody>
          <a:bodyPr/>
          <a:lstStyle/>
          <a:p>
            <a:pPr algn="ctr" eaLnBrk="1" fontAlgn="auto" hangingPunct="1">
              <a:spcAft>
                <a:spcPts val="0"/>
              </a:spcAft>
              <a:defRPr/>
            </a:pPr>
            <a:r>
              <a:rPr lang="en-IE" b="1">
                <a:solidFill>
                  <a:schemeClr val="tx1">
                    <a:lumMod val="85000"/>
                    <a:lumOff val="15000"/>
                  </a:schemeClr>
                </a:solidFill>
                <a:effectLst>
                  <a:outerShdw blurRad="38100" dist="38100" dir="2700000" algn="tl">
                    <a:srgbClr val="000000">
                      <a:alpha val="43137"/>
                    </a:srgbClr>
                  </a:outerShdw>
                </a:effectLst>
              </a:rPr>
              <a:t>CHECK &amp; CONNECT INTERVENTION</a:t>
            </a:r>
          </a:p>
        </p:txBody>
      </p:sp>
      <p:sp>
        <p:nvSpPr>
          <p:cNvPr id="3" name="Content Placeholder 2">
            <a:extLst>
              <a:ext uri="{FF2B5EF4-FFF2-40B4-BE49-F238E27FC236}">
                <a16:creationId xmlns:a16="http://schemas.microsoft.com/office/drawing/2014/main" id="{959B55C5-F677-4D42-BAA8-E30378148B69}"/>
              </a:ext>
            </a:extLst>
          </p:cNvPr>
          <p:cNvSpPr>
            <a:spLocks noGrp="1"/>
          </p:cNvSpPr>
          <p:nvPr>
            <p:ph idx="1"/>
          </p:nvPr>
        </p:nvSpPr>
        <p:spPr/>
        <p:txBody>
          <a:bodyPr rtlCol="0">
            <a:normAutofit fontScale="92500" lnSpcReduction="10000"/>
          </a:bodyPr>
          <a:lstStyle/>
          <a:p>
            <a:pPr marL="182880" indent="-182880" eaLnBrk="1" fontAlgn="auto" hangingPunct="1">
              <a:spcAft>
                <a:spcPts val="0"/>
              </a:spcAft>
              <a:buClr>
                <a:schemeClr val="tx1">
                  <a:lumMod val="85000"/>
                  <a:lumOff val="15000"/>
                </a:schemeClr>
              </a:buClr>
              <a:defRPr/>
            </a:pPr>
            <a:r>
              <a:rPr lang="en-GB" dirty="0"/>
              <a:t>Check and Connect is an evidence-based structured adult mentoring programme that aims to promote student engagement at school and with learning. It is implemented by an adult who is a combination of mentor and advocate.</a:t>
            </a:r>
          </a:p>
          <a:p>
            <a:pPr marL="0" indent="0" eaLnBrk="1" fontAlgn="auto" hangingPunct="1">
              <a:spcAft>
                <a:spcPts val="0"/>
              </a:spcAft>
              <a:buClr>
                <a:schemeClr val="tx1">
                  <a:lumMod val="85000"/>
                  <a:lumOff val="15000"/>
                </a:schemeClr>
              </a:buClr>
              <a:buFont typeface="Garamond" panose="02020404030301010803" pitchFamily="18" charset="0"/>
              <a:buNone/>
              <a:defRPr/>
            </a:pPr>
            <a:endParaRPr lang="en-GB" dirty="0"/>
          </a:p>
          <a:p>
            <a:pPr marL="182880" indent="-182880" eaLnBrk="1" fontAlgn="auto" hangingPunct="1">
              <a:spcAft>
                <a:spcPts val="0"/>
              </a:spcAft>
              <a:buClr>
                <a:schemeClr val="tx1">
                  <a:lumMod val="85000"/>
                  <a:lumOff val="15000"/>
                </a:schemeClr>
              </a:buClr>
              <a:defRPr/>
            </a:pPr>
            <a:r>
              <a:rPr lang="en-GB" dirty="0"/>
              <a:t>The National Behaviour Support Service </a:t>
            </a:r>
            <a:r>
              <a:rPr lang="en-GB" b="1" dirty="0"/>
              <a:t>(NBSS) works with schools on the planning, implementation and mentor training needed for this intervention.</a:t>
            </a:r>
            <a:r>
              <a:rPr lang="en-GB" dirty="0"/>
              <a:t> In NBSS partner schools teachers volunteer to become Check and Connect mentors and work to:</a:t>
            </a:r>
          </a:p>
          <a:p>
            <a:pPr marL="0" indent="0" eaLnBrk="1" fontAlgn="auto" hangingPunct="1">
              <a:spcAft>
                <a:spcPts val="0"/>
              </a:spcAft>
              <a:buClr>
                <a:schemeClr val="tx1">
                  <a:lumMod val="85000"/>
                  <a:lumOff val="15000"/>
                </a:schemeClr>
              </a:buClr>
              <a:buFont typeface="Garamond" panose="02020404030301010803" pitchFamily="18" charset="0"/>
              <a:buNone/>
              <a:defRPr/>
            </a:pPr>
            <a:endParaRPr lang="en-GB" dirty="0"/>
          </a:p>
          <a:p>
            <a:pPr marL="182880" indent="-182880" eaLnBrk="1" fontAlgn="auto" hangingPunct="1">
              <a:spcAft>
                <a:spcPts val="0"/>
              </a:spcAft>
              <a:buClr>
                <a:schemeClr val="tx1">
                  <a:lumMod val="85000"/>
                  <a:lumOff val="15000"/>
                </a:schemeClr>
              </a:buClr>
              <a:buFontTx/>
              <a:buChar char="-"/>
              <a:defRPr/>
            </a:pPr>
            <a:r>
              <a:rPr lang="en-GB" dirty="0">
                <a:solidFill>
                  <a:srgbClr val="FF0000"/>
                </a:solidFill>
              </a:rPr>
              <a:t>Build a positive relationships with a young person, including his/her family and the school</a:t>
            </a:r>
          </a:p>
          <a:p>
            <a:pPr marL="182880" indent="-182880" eaLnBrk="1" fontAlgn="auto" hangingPunct="1">
              <a:spcAft>
                <a:spcPts val="0"/>
              </a:spcAft>
              <a:buClr>
                <a:schemeClr val="tx1">
                  <a:lumMod val="85000"/>
                  <a:lumOff val="15000"/>
                </a:schemeClr>
              </a:buClr>
              <a:buFontTx/>
              <a:buChar char="-"/>
              <a:defRPr/>
            </a:pPr>
            <a:r>
              <a:rPr lang="en-GB" dirty="0">
                <a:solidFill>
                  <a:srgbClr val="FF0000"/>
                </a:solidFill>
              </a:rPr>
              <a:t>Encourage a student’s regular school participation in academic, social and emotional learning</a:t>
            </a:r>
          </a:p>
          <a:p>
            <a:pPr marL="182880" indent="-182880" eaLnBrk="1" fontAlgn="auto" hangingPunct="1">
              <a:spcAft>
                <a:spcPts val="0"/>
              </a:spcAft>
              <a:buClr>
                <a:schemeClr val="tx1">
                  <a:lumMod val="85000"/>
                  <a:lumOff val="15000"/>
                </a:schemeClr>
              </a:buClr>
              <a:buFontTx/>
              <a:buChar char="-"/>
              <a:defRPr/>
            </a:pPr>
            <a:r>
              <a:rPr lang="en-GB" dirty="0">
                <a:solidFill>
                  <a:srgbClr val="FF0000"/>
                </a:solidFill>
              </a:rPr>
              <a:t>Keep school progress a relevant issue for the student and their parents.</a:t>
            </a:r>
          </a:p>
          <a:p>
            <a:pPr marL="182880" indent="-182880" eaLnBrk="1" fontAlgn="auto" hangingPunct="1">
              <a:spcAft>
                <a:spcPts val="0"/>
              </a:spcAft>
              <a:buClr>
                <a:schemeClr val="tx1">
                  <a:lumMod val="85000"/>
                  <a:lumOff val="15000"/>
                </a:schemeClr>
              </a:buClr>
              <a:defRPr/>
            </a:pPr>
            <a:endParaRPr lang="en-IE"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97543-C46E-4D71-A5F4-15BFBBDCB4CA}"/>
              </a:ext>
            </a:extLst>
          </p:cNvPr>
          <p:cNvSpPr>
            <a:spLocks noGrp="1"/>
          </p:cNvSpPr>
          <p:nvPr>
            <p:ph type="title"/>
          </p:nvPr>
        </p:nvSpPr>
        <p:spPr/>
        <p:txBody>
          <a:bodyPr/>
          <a:lstStyle/>
          <a:p>
            <a:pPr algn="ctr" eaLnBrk="1" fontAlgn="auto" hangingPunct="1">
              <a:spcAft>
                <a:spcPts val="0"/>
              </a:spcAft>
              <a:defRPr/>
            </a:pPr>
            <a:r>
              <a:rPr lang="en-IE" b="1" dirty="0">
                <a:solidFill>
                  <a:schemeClr val="tx1">
                    <a:lumMod val="85000"/>
                    <a:lumOff val="15000"/>
                  </a:schemeClr>
                </a:solidFill>
                <a:effectLst>
                  <a:outerShdw blurRad="38100" dist="38100" dir="2700000" algn="tl">
                    <a:srgbClr val="000000">
                      <a:alpha val="43137"/>
                    </a:srgbClr>
                  </a:outerShdw>
                </a:effectLst>
              </a:rPr>
              <a:t>COLAISTE EAMONN RIS CHECK &amp; CONNECT 2023/2024</a:t>
            </a:r>
          </a:p>
        </p:txBody>
      </p:sp>
      <p:sp>
        <p:nvSpPr>
          <p:cNvPr id="3" name="Content Placeholder 2">
            <a:extLst>
              <a:ext uri="{FF2B5EF4-FFF2-40B4-BE49-F238E27FC236}">
                <a16:creationId xmlns:a16="http://schemas.microsoft.com/office/drawing/2014/main" id="{87A7F0BC-A297-4E26-B260-992149278C09}"/>
              </a:ext>
            </a:extLst>
          </p:cNvPr>
          <p:cNvSpPr>
            <a:spLocks noGrp="1"/>
          </p:cNvSpPr>
          <p:nvPr>
            <p:ph idx="1"/>
          </p:nvPr>
        </p:nvSpPr>
        <p:spPr/>
        <p:txBody>
          <a:bodyPr rtlCol="0">
            <a:normAutofit/>
          </a:bodyPr>
          <a:lstStyle/>
          <a:p>
            <a:pPr marL="182880" indent="-182880" eaLnBrk="1" fontAlgn="auto" hangingPunct="1">
              <a:spcAft>
                <a:spcPts val="0"/>
              </a:spcAft>
              <a:buClr>
                <a:schemeClr val="tx1">
                  <a:lumMod val="85000"/>
                  <a:lumOff val="15000"/>
                </a:schemeClr>
              </a:buClr>
              <a:defRPr/>
            </a:pPr>
            <a:r>
              <a:rPr lang="en-IE" sz="1800" b="1" dirty="0">
                <a:effectLst>
                  <a:outerShdw blurRad="38100" dist="38100" dir="2700000" algn="tl">
                    <a:srgbClr val="000000">
                      <a:alpha val="43137"/>
                    </a:srgbClr>
                  </a:outerShdw>
                </a:effectLst>
              </a:rPr>
              <a:t>Target Group </a:t>
            </a:r>
            <a:r>
              <a:rPr lang="en-IE" sz="1800" dirty="0"/>
              <a:t>= Whole school community</a:t>
            </a:r>
          </a:p>
          <a:p>
            <a:pPr marL="0" indent="0" eaLnBrk="1" fontAlgn="auto" hangingPunct="1">
              <a:spcAft>
                <a:spcPts val="0"/>
              </a:spcAft>
              <a:buClr>
                <a:schemeClr val="tx1">
                  <a:lumMod val="85000"/>
                  <a:lumOff val="15000"/>
                </a:schemeClr>
              </a:buClr>
              <a:buFont typeface="Wingdings" panose="05000000000000000000" pitchFamily="2" charset="2"/>
              <a:buNone/>
              <a:defRPr/>
            </a:pPr>
            <a:endParaRPr lang="en-IE" sz="1800" dirty="0"/>
          </a:p>
          <a:p>
            <a:pPr marL="182880" indent="-182880" eaLnBrk="1" fontAlgn="auto" hangingPunct="1">
              <a:spcAft>
                <a:spcPts val="0"/>
              </a:spcAft>
              <a:buClr>
                <a:schemeClr val="tx1">
                  <a:lumMod val="85000"/>
                  <a:lumOff val="15000"/>
                </a:schemeClr>
              </a:buClr>
              <a:defRPr/>
            </a:pPr>
            <a:r>
              <a:rPr lang="en-IE" sz="1800" b="1" dirty="0">
                <a:effectLst>
                  <a:outerShdw blurRad="38100" dist="38100" dir="2700000" algn="tl">
                    <a:srgbClr val="000000">
                      <a:alpha val="43137"/>
                    </a:srgbClr>
                  </a:outerShdw>
                </a:effectLst>
              </a:rPr>
              <a:t>Areas of focus </a:t>
            </a:r>
            <a:r>
              <a:rPr lang="en-IE" sz="1800" dirty="0"/>
              <a:t>= </a:t>
            </a:r>
            <a:r>
              <a:rPr lang="en-IE" sz="1800" dirty="0">
                <a:effectLst>
                  <a:outerShdw blurRad="38100" dist="38100" dir="2700000" algn="tl">
                    <a:srgbClr val="000000">
                      <a:alpha val="43137"/>
                    </a:srgbClr>
                  </a:outerShdw>
                </a:effectLst>
              </a:rPr>
              <a:t>academic, social &amp; emotional wellbeing. </a:t>
            </a:r>
          </a:p>
          <a:p>
            <a:pPr marL="0" indent="0" eaLnBrk="1" fontAlgn="auto" hangingPunct="1">
              <a:spcAft>
                <a:spcPts val="0"/>
              </a:spcAft>
              <a:buClr>
                <a:schemeClr val="tx1">
                  <a:lumMod val="85000"/>
                  <a:lumOff val="15000"/>
                </a:schemeClr>
              </a:buClr>
              <a:buFont typeface="Wingdings" panose="05000000000000000000" pitchFamily="2" charset="2"/>
              <a:buNone/>
              <a:defRPr/>
            </a:pPr>
            <a:endParaRPr lang="en-IE" sz="1800" dirty="0">
              <a:effectLst>
                <a:outerShdw blurRad="38100" dist="38100" dir="2700000" algn="tl">
                  <a:srgbClr val="000000">
                    <a:alpha val="43137"/>
                  </a:srgbClr>
                </a:outerShdw>
              </a:effectLst>
            </a:endParaRPr>
          </a:p>
          <a:p>
            <a:pPr marL="182880" indent="-182880" eaLnBrk="1" fontAlgn="auto" hangingPunct="1">
              <a:spcAft>
                <a:spcPts val="0"/>
              </a:spcAft>
              <a:buClr>
                <a:schemeClr val="tx1">
                  <a:lumMod val="85000"/>
                  <a:lumOff val="15000"/>
                </a:schemeClr>
              </a:buClr>
              <a:defRPr/>
            </a:pPr>
            <a:r>
              <a:rPr lang="en-IE" sz="1800" b="1" dirty="0">
                <a:effectLst>
                  <a:outerShdw blurRad="38100" dist="38100" dir="2700000" algn="tl">
                    <a:srgbClr val="000000">
                      <a:alpha val="43137"/>
                    </a:srgbClr>
                  </a:outerShdw>
                </a:effectLst>
              </a:rPr>
              <a:t>Referral options;</a:t>
            </a:r>
            <a:endParaRPr lang="en-IE" sz="1800" dirty="0"/>
          </a:p>
          <a:p>
            <a:pPr marL="274320" lvl="1" indent="0" eaLnBrk="1" fontAlgn="auto" hangingPunct="1">
              <a:spcAft>
                <a:spcPts val="0"/>
              </a:spcAft>
              <a:buClr>
                <a:schemeClr val="tx1">
                  <a:lumMod val="85000"/>
                  <a:lumOff val="15000"/>
                </a:schemeClr>
              </a:buClr>
              <a:buFont typeface="Garamond" panose="02020404030301010803" pitchFamily="18" charset="0"/>
              <a:buNone/>
              <a:defRPr/>
            </a:pPr>
            <a:r>
              <a:rPr lang="en-IE" dirty="0"/>
              <a:t>1) staff (teachers, year heads, tutors, SST), </a:t>
            </a:r>
          </a:p>
          <a:p>
            <a:pPr marL="274320" lvl="1" indent="0" eaLnBrk="1" fontAlgn="auto" hangingPunct="1">
              <a:spcAft>
                <a:spcPts val="0"/>
              </a:spcAft>
              <a:buClr>
                <a:schemeClr val="tx1">
                  <a:lumMod val="85000"/>
                  <a:lumOff val="15000"/>
                </a:schemeClr>
              </a:buClr>
              <a:buFont typeface="Garamond" panose="02020404030301010803" pitchFamily="18" charset="0"/>
              <a:buNone/>
              <a:defRPr/>
            </a:pPr>
            <a:r>
              <a:rPr lang="en-IE" dirty="0"/>
              <a:t>2) self and </a:t>
            </a:r>
          </a:p>
          <a:p>
            <a:pPr marL="274320" lvl="1" indent="0" eaLnBrk="1" fontAlgn="auto" hangingPunct="1">
              <a:spcAft>
                <a:spcPts val="0"/>
              </a:spcAft>
              <a:buClr>
                <a:schemeClr val="tx1">
                  <a:lumMod val="85000"/>
                  <a:lumOff val="15000"/>
                </a:schemeClr>
              </a:buClr>
              <a:buFont typeface="Garamond" panose="02020404030301010803" pitchFamily="18" charset="0"/>
              <a:buNone/>
              <a:defRPr/>
            </a:pPr>
            <a:r>
              <a:rPr lang="en-IE" dirty="0"/>
              <a:t>3) student/peer. </a:t>
            </a:r>
          </a:p>
          <a:p>
            <a:pPr marL="0" indent="0" eaLnBrk="1" fontAlgn="auto" hangingPunct="1">
              <a:spcAft>
                <a:spcPts val="0"/>
              </a:spcAft>
              <a:buClr>
                <a:schemeClr val="tx1">
                  <a:lumMod val="85000"/>
                  <a:lumOff val="15000"/>
                </a:schemeClr>
              </a:buClr>
              <a:buFont typeface="Garamond" panose="02020404030301010803" pitchFamily="18" charset="0"/>
              <a:buNone/>
              <a:defRPr/>
            </a:pPr>
            <a:endParaRPr lang="en-IE" dirty="0"/>
          </a:p>
        </p:txBody>
      </p:sp>
      <p:pic>
        <p:nvPicPr>
          <p:cNvPr id="54276" name="Picture 3">
            <a:extLst>
              <a:ext uri="{FF2B5EF4-FFF2-40B4-BE49-F238E27FC236}">
                <a16:creationId xmlns:a16="http://schemas.microsoft.com/office/drawing/2014/main" id="{5F21840C-B69F-70A3-39B6-C11500ADF5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121" t="23302" r="26164" b="47961"/>
          <a:stretch>
            <a:fillRect/>
          </a:stretch>
        </p:blipFill>
        <p:spPr bwMode="auto">
          <a:xfrm>
            <a:off x="6516688" y="4029075"/>
            <a:ext cx="490855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1C3E9180-8AA4-47A5-851D-6A1B4A5F1C6A}"/>
              </a:ext>
            </a:extLst>
          </p:cNvPr>
          <p:cNvSpPr/>
          <p:nvPr/>
        </p:nvSpPr>
        <p:spPr>
          <a:xfrm>
            <a:off x="9667875" y="5130800"/>
            <a:ext cx="1757363" cy="70167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E"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7EC54-32E6-4597-BADC-791F67C7FF20}"/>
              </a:ext>
            </a:extLst>
          </p:cNvPr>
          <p:cNvSpPr>
            <a:spLocks noGrp="1"/>
          </p:cNvSpPr>
          <p:nvPr>
            <p:ph type="title"/>
          </p:nvPr>
        </p:nvSpPr>
        <p:spPr/>
        <p:txBody>
          <a:bodyPr/>
          <a:lstStyle/>
          <a:p>
            <a:pPr algn="ctr" eaLnBrk="1" fontAlgn="auto" hangingPunct="1">
              <a:spcAft>
                <a:spcPts val="0"/>
              </a:spcAft>
              <a:defRPr/>
            </a:pPr>
            <a:r>
              <a:rPr lang="en-IE" b="1" dirty="0">
                <a:solidFill>
                  <a:schemeClr val="tx1">
                    <a:lumMod val="85000"/>
                    <a:lumOff val="15000"/>
                  </a:schemeClr>
                </a:solidFill>
                <a:effectLst>
                  <a:outerShdw blurRad="38100" dist="38100" dir="2700000" algn="tl">
                    <a:srgbClr val="000000">
                      <a:alpha val="43137"/>
                    </a:srgbClr>
                  </a:outerShdw>
                </a:effectLst>
              </a:rPr>
              <a:t>MENTORS 2023/2024</a:t>
            </a:r>
          </a:p>
        </p:txBody>
      </p:sp>
      <p:graphicFrame>
        <p:nvGraphicFramePr>
          <p:cNvPr id="4" name="Table 3">
            <a:extLst>
              <a:ext uri="{FF2B5EF4-FFF2-40B4-BE49-F238E27FC236}">
                <a16:creationId xmlns:a16="http://schemas.microsoft.com/office/drawing/2014/main" id="{2648FCF9-2049-4FA2-BE42-F5B98E0EACB9}"/>
              </a:ext>
            </a:extLst>
          </p:cNvPr>
          <p:cNvGraphicFramePr>
            <a:graphicFrameLocks noGrp="1"/>
          </p:cNvGraphicFramePr>
          <p:nvPr/>
        </p:nvGraphicFramePr>
        <p:xfrm>
          <a:off x="4289425" y="1828800"/>
          <a:ext cx="3613150" cy="4749804"/>
        </p:xfrm>
        <a:graphic>
          <a:graphicData uri="http://schemas.openxmlformats.org/drawingml/2006/table">
            <a:tbl>
              <a:tblPr firstRow="1" firstCol="1" bandRow="1">
                <a:tableStyleId>{3B4B98B0-60AC-42C2-AFA5-B58CD77FA1E5}</a:tableStyleId>
              </a:tblPr>
              <a:tblGrid>
                <a:gridCol w="3613150">
                  <a:extLst>
                    <a:ext uri="{9D8B030D-6E8A-4147-A177-3AD203B41FA5}">
                      <a16:colId xmlns:a16="http://schemas.microsoft.com/office/drawing/2014/main" val="1944722654"/>
                    </a:ext>
                  </a:extLst>
                </a:gridCol>
              </a:tblGrid>
              <a:tr h="395817">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lnSpc>
                          <a:spcPct val="115000"/>
                        </a:lnSpc>
                        <a:spcAft>
                          <a:spcPts val="0"/>
                        </a:spcAft>
                      </a:pPr>
                      <a:endParaRPr lang="en-IE" sz="2400" dirty="0">
                        <a:effectLst/>
                        <a:latin typeface="+mj-lt"/>
                        <a:ea typeface="Calibri" panose="020F0502020204030204" pitchFamily="34" charset="0"/>
                        <a:cs typeface="Times New Roman" panose="02020603050405020304" pitchFamily="18" charset="0"/>
                      </a:endParaRPr>
                    </a:p>
                  </a:txBody>
                  <a:tcPr marL="68579" marR="68579" marT="0" marB="0"/>
                </a:tc>
                <a:extLst>
                  <a:ext uri="{0D108BD9-81ED-4DB2-BD59-A6C34878D82A}">
                    <a16:rowId xmlns:a16="http://schemas.microsoft.com/office/drawing/2014/main" val="1690670873"/>
                  </a:ext>
                </a:extLst>
              </a:tr>
              <a:tr h="395817">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lnSpc>
                          <a:spcPct val="115000"/>
                        </a:lnSpc>
                        <a:spcAft>
                          <a:spcPts val="0"/>
                        </a:spcAft>
                      </a:pPr>
                      <a:r>
                        <a:rPr lang="en-GB" sz="1800">
                          <a:effectLst/>
                          <a:latin typeface="+mj-lt"/>
                        </a:rPr>
                        <a:t>Ruth Ivers</a:t>
                      </a:r>
                      <a:endParaRPr lang="en-IE" sz="1800">
                        <a:effectLst/>
                        <a:latin typeface="+mj-lt"/>
                        <a:ea typeface="Calibri" panose="020F0502020204030204" pitchFamily="34" charset="0"/>
                        <a:cs typeface="Times New Roman" panose="02020603050405020304" pitchFamily="18" charset="0"/>
                      </a:endParaRPr>
                    </a:p>
                  </a:txBody>
                  <a:tcPr marL="68579" marR="68579" marT="0" marB="0"/>
                </a:tc>
                <a:extLst>
                  <a:ext uri="{0D108BD9-81ED-4DB2-BD59-A6C34878D82A}">
                    <a16:rowId xmlns:a16="http://schemas.microsoft.com/office/drawing/2014/main" val="2886011612"/>
                  </a:ext>
                </a:extLst>
              </a:tr>
              <a:tr h="395817">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lnSpc>
                          <a:spcPct val="115000"/>
                        </a:lnSpc>
                        <a:spcAft>
                          <a:spcPts val="0"/>
                        </a:spcAft>
                      </a:pPr>
                      <a:r>
                        <a:rPr lang="en-GB" sz="1800" dirty="0">
                          <a:effectLst/>
                          <a:latin typeface="+mj-lt"/>
                        </a:rPr>
                        <a:t>Colleen Hayes</a:t>
                      </a:r>
                      <a:endParaRPr lang="en-IE" sz="1800" dirty="0">
                        <a:effectLst/>
                        <a:latin typeface="+mj-lt"/>
                        <a:ea typeface="Calibri" panose="020F0502020204030204" pitchFamily="34" charset="0"/>
                        <a:cs typeface="Times New Roman" panose="02020603050405020304" pitchFamily="18" charset="0"/>
                      </a:endParaRPr>
                    </a:p>
                  </a:txBody>
                  <a:tcPr marL="68579" marR="68579" marT="0" marB="0"/>
                </a:tc>
                <a:extLst>
                  <a:ext uri="{0D108BD9-81ED-4DB2-BD59-A6C34878D82A}">
                    <a16:rowId xmlns:a16="http://schemas.microsoft.com/office/drawing/2014/main" val="2682997948"/>
                  </a:ext>
                </a:extLst>
              </a:tr>
              <a:tr h="395817">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GB" sz="1800" dirty="0">
                          <a:effectLst>
                            <a:outerShdw blurRad="38100" dist="38100" dir="2700000" algn="tl">
                              <a:srgbClr val="000000">
                                <a:alpha val="43137"/>
                              </a:srgbClr>
                            </a:outerShdw>
                          </a:effectLst>
                        </a:rPr>
                        <a:t>Liz </a:t>
                      </a:r>
                      <a:r>
                        <a:rPr lang="en-GB" sz="1800" dirty="0" err="1">
                          <a:effectLst>
                            <a:outerShdw blurRad="38100" dist="38100" dir="2700000" algn="tl">
                              <a:srgbClr val="000000">
                                <a:alpha val="43137"/>
                              </a:srgbClr>
                            </a:outerShdw>
                          </a:effectLst>
                        </a:rPr>
                        <a:t>Hennebry</a:t>
                      </a:r>
                      <a:endParaRPr lang="en-IE"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79" marR="68579" marT="0" marB="0"/>
                </a:tc>
                <a:extLst>
                  <a:ext uri="{0D108BD9-81ED-4DB2-BD59-A6C34878D82A}">
                    <a16:rowId xmlns:a16="http://schemas.microsoft.com/office/drawing/2014/main" val="1976171739"/>
                  </a:ext>
                </a:extLst>
              </a:tr>
              <a:tr h="395817">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lnSpc>
                          <a:spcPct val="115000"/>
                        </a:lnSpc>
                        <a:spcAft>
                          <a:spcPts val="0"/>
                        </a:spcAft>
                      </a:pPr>
                      <a:r>
                        <a:rPr lang="en-GB" sz="1800" dirty="0">
                          <a:effectLst/>
                          <a:latin typeface="+mj-lt"/>
                        </a:rPr>
                        <a:t>Padraig Whitty</a:t>
                      </a:r>
                      <a:endParaRPr lang="en-IE" sz="1800" dirty="0">
                        <a:effectLst/>
                        <a:latin typeface="+mj-lt"/>
                        <a:ea typeface="Calibri" panose="020F0502020204030204" pitchFamily="34" charset="0"/>
                        <a:cs typeface="Times New Roman" panose="02020603050405020304" pitchFamily="18" charset="0"/>
                      </a:endParaRPr>
                    </a:p>
                  </a:txBody>
                  <a:tcPr marL="68579" marR="68579" marT="0" marB="0"/>
                </a:tc>
                <a:extLst>
                  <a:ext uri="{0D108BD9-81ED-4DB2-BD59-A6C34878D82A}">
                    <a16:rowId xmlns:a16="http://schemas.microsoft.com/office/drawing/2014/main" val="1080520105"/>
                  </a:ext>
                </a:extLst>
              </a:tr>
              <a:tr h="395817">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GB" sz="1800" dirty="0" err="1">
                          <a:effectLst/>
                          <a:latin typeface="+mj-lt"/>
                        </a:rPr>
                        <a:t>Fearghal</a:t>
                      </a:r>
                      <a:r>
                        <a:rPr lang="en-GB" sz="1800" dirty="0">
                          <a:effectLst/>
                          <a:latin typeface="+mj-lt"/>
                        </a:rPr>
                        <a:t> Davey</a:t>
                      </a:r>
                      <a:endParaRPr lang="en-IE" sz="1800" dirty="0">
                        <a:effectLst/>
                        <a:latin typeface="+mj-lt"/>
                        <a:ea typeface="Calibri" panose="020F0502020204030204" pitchFamily="34" charset="0"/>
                        <a:cs typeface="Times New Roman" panose="02020603050405020304" pitchFamily="18" charset="0"/>
                      </a:endParaRPr>
                    </a:p>
                  </a:txBody>
                  <a:tcPr marL="68579" marR="68579" marT="0" marB="0"/>
                </a:tc>
                <a:extLst>
                  <a:ext uri="{0D108BD9-81ED-4DB2-BD59-A6C34878D82A}">
                    <a16:rowId xmlns:a16="http://schemas.microsoft.com/office/drawing/2014/main" val="3135456646"/>
                  </a:ext>
                </a:extLst>
              </a:tr>
              <a:tr h="395817">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lnSpc>
                          <a:spcPct val="115000"/>
                        </a:lnSpc>
                        <a:spcAft>
                          <a:spcPts val="0"/>
                        </a:spcAft>
                      </a:pPr>
                      <a:r>
                        <a:rPr lang="en-GB" sz="1800">
                          <a:effectLst/>
                          <a:latin typeface="+mj-lt"/>
                        </a:rPr>
                        <a:t>Roisin Cousins</a:t>
                      </a:r>
                      <a:endParaRPr lang="en-IE" sz="1800">
                        <a:effectLst/>
                        <a:latin typeface="+mj-lt"/>
                        <a:ea typeface="Calibri" panose="020F0502020204030204" pitchFamily="34" charset="0"/>
                        <a:cs typeface="Times New Roman" panose="02020603050405020304" pitchFamily="18" charset="0"/>
                      </a:endParaRPr>
                    </a:p>
                  </a:txBody>
                  <a:tcPr marL="68579" marR="68579" marT="0" marB="0"/>
                </a:tc>
                <a:extLst>
                  <a:ext uri="{0D108BD9-81ED-4DB2-BD59-A6C34878D82A}">
                    <a16:rowId xmlns:a16="http://schemas.microsoft.com/office/drawing/2014/main" val="1035021004"/>
                  </a:ext>
                </a:extLst>
              </a:tr>
              <a:tr h="395817">
                <a:tc>
                  <a:txBody>
                    <a:bodyPr/>
                    <a:lstStyle/>
                    <a:p>
                      <a:pPr algn="ctr">
                        <a:lnSpc>
                          <a:spcPct val="115000"/>
                        </a:lnSpc>
                        <a:spcAft>
                          <a:spcPts val="0"/>
                        </a:spcAft>
                      </a:pPr>
                      <a:r>
                        <a:rPr lang="en-GB" sz="1800" dirty="0">
                          <a:effectLst/>
                        </a:rPr>
                        <a:t>John Hegarty</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79465633"/>
                  </a:ext>
                </a:extLst>
              </a:tr>
              <a:tr h="395817">
                <a:tc>
                  <a:txBody>
                    <a:bodyPr/>
                    <a:lstStyle/>
                    <a:p>
                      <a:pPr algn="ctr">
                        <a:lnSpc>
                          <a:spcPct val="115000"/>
                        </a:lnSpc>
                        <a:spcAft>
                          <a:spcPts val="0"/>
                        </a:spcAft>
                      </a:pPr>
                      <a:r>
                        <a:rPr lang="en-GB" sz="1800" dirty="0">
                          <a:effectLst/>
                        </a:rPr>
                        <a:t>Conor Byrne</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89761209"/>
                  </a:ext>
                </a:extLst>
              </a:tr>
              <a:tr h="395817">
                <a:tc>
                  <a:txBody>
                    <a:bodyPr/>
                    <a:lstStyle/>
                    <a:p>
                      <a:pPr algn="ctr">
                        <a:lnSpc>
                          <a:spcPct val="115000"/>
                        </a:lnSpc>
                        <a:spcAft>
                          <a:spcPts val="0"/>
                        </a:spcAft>
                      </a:pPr>
                      <a:r>
                        <a:rPr lang="en-GB" sz="1800" dirty="0">
                          <a:effectLst/>
                        </a:rPr>
                        <a:t>Laura Argue</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80866105"/>
                  </a:ext>
                </a:extLst>
              </a:tr>
              <a:tr h="395817">
                <a:tc>
                  <a:txBody>
                    <a:bodyPr/>
                    <a:lstStyle/>
                    <a:p>
                      <a:pPr algn="ctr">
                        <a:lnSpc>
                          <a:spcPct val="115000"/>
                        </a:lnSpc>
                        <a:spcAft>
                          <a:spcPts val="0"/>
                        </a:spcAft>
                      </a:pPr>
                      <a:r>
                        <a:rPr lang="en-GB" sz="1800" dirty="0">
                          <a:effectLst/>
                        </a:rPr>
                        <a:t>Shannon Roche</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67928863"/>
                  </a:ext>
                </a:extLst>
              </a:tr>
              <a:tr h="395817">
                <a:tc>
                  <a:txBody>
                    <a:bodyPr/>
                    <a:lstStyle/>
                    <a:p>
                      <a:pPr algn="ctr">
                        <a:lnSpc>
                          <a:spcPct val="115000"/>
                        </a:lnSpc>
                        <a:spcAft>
                          <a:spcPts val="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Erin Whelan</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97712306"/>
                  </a:ext>
                </a:extLst>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9E58C-DD91-4151-9A70-378F1C299730}"/>
              </a:ext>
            </a:extLst>
          </p:cNvPr>
          <p:cNvSpPr>
            <a:spLocks noGrp="1"/>
          </p:cNvSpPr>
          <p:nvPr>
            <p:ph type="title"/>
          </p:nvPr>
        </p:nvSpPr>
        <p:spPr/>
        <p:txBody>
          <a:bodyPr/>
          <a:lstStyle/>
          <a:p>
            <a:pPr algn="ctr" eaLnBrk="1" fontAlgn="auto" hangingPunct="1">
              <a:spcAft>
                <a:spcPts val="0"/>
              </a:spcAft>
              <a:defRPr/>
            </a:pPr>
            <a:r>
              <a:rPr lang="en-IE" b="1">
                <a:solidFill>
                  <a:schemeClr val="tx1">
                    <a:lumMod val="85000"/>
                    <a:lumOff val="15000"/>
                  </a:schemeClr>
                </a:solidFill>
                <a:effectLst>
                  <a:outerShdw blurRad="38100" dist="38100" dir="2700000" algn="tl">
                    <a:srgbClr val="000000">
                      <a:alpha val="43137"/>
                    </a:srgbClr>
                  </a:outerShdw>
                </a:effectLst>
              </a:rPr>
              <a:t>ROLE OF THE MENTOR</a:t>
            </a:r>
          </a:p>
        </p:txBody>
      </p:sp>
      <p:sp>
        <p:nvSpPr>
          <p:cNvPr id="3" name="Content Placeholder 2">
            <a:extLst>
              <a:ext uri="{FF2B5EF4-FFF2-40B4-BE49-F238E27FC236}">
                <a16:creationId xmlns:a16="http://schemas.microsoft.com/office/drawing/2014/main" id="{35291573-A4E7-474D-899C-71B58A481145}"/>
              </a:ext>
            </a:extLst>
          </p:cNvPr>
          <p:cNvSpPr>
            <a:spLocks noGrp="1"/>
          </p:cNvSpPr>
          <p:nvPr>
            <p:ph idx="1"/>
          </p:nvPr>
        </p:nvSpPr>
        <p:spPr/>
        <p:txBody>
          <a:bodyPr rtlCol="0">
            <a:normAutofit fontScale="92500" lnSpcReduction="10000"/>
          </a:bodyPr>
          <a:lstStyle/>
          <a:p>
            <a:pPr marL="0" indent="0" eaLnBrk="1" fontAlgn="auto" hangingPunct="1">
              <a:spcAft>
                <a:spcPts val="0"/>
              </a:spcAft>
              <a:buClr>
                <a:schemeClr val="tx1">
                  <a:lumMod val="85000"/>
                  <a:lumOff val="15000"/>
                </a:schemeClr>
              </a:buClr>
              <a:buFont typeface="Garamond" panose="02020404030301010803" pitchFamily="18" charset="0"/>
              <a:buNone/>
              <a:defRPr/>
            </a:pPr>
            <a:r>
              <a:rPr lang="en-GB" dirty="0"/>
              <a:t>Each mentor links with one student, checking in weekly to discuss how he is doing and offering support in a number of ways. For example:</a:t>
            </a:r>
          </a:p>
          <a:p>
            <a:pPr marL="0" indent="0" eaLnBrk="1" fontAlgn="auto" hangingPunct="1">
              <a:spcAft>
                <a:spcPts val="0"/>
              </a:spcAft>
              <a:buClr>
                <a:schemeClr val="tx1">
                  <a:lumMod val="85000"/>
                  <a:lumOff val="15000"/>
                </a:schemeClr>
              </a:buClr>
              <a:buFont typeface="Garamond" panose="02020404030301010803" pitchFamily="18" charset="0"/>
              <a:buNone/>
              <a:defRPr/>
            </a:pPr>
            <a:endParaRPr lang="en-GB" dirty="0"/>
          </a:p>
          <a:p>
            <a:pPr marL="182880" indent="-182880" eaLnBrk="1" fontAlgn="auto" hangingPunct="1">
              <a:spcAft>
                <a:spcPts val="0"/>
              </a:spcAft>
              <a:buClr>
                <a:schemeClr val="tx1">
                  <a:lumMod val="85000"/>
                  <a:lumOff val="15000"/>
                </a:schemeClr>
              </a:buClr>
              <a:defRPr/>
            </a:pPr>
            <a:r>
              <a:rPr lang="en-GB" dirty="0"/>
              <a:t>Providing ongoing, consistent and timely monitoring of a student’s behaviour for signs of withdrawal and disengagement: lates, absences, failing tests, conduct sheets, detentions, suspensions, lack of interest in school, resistance to learning, social isolation, etc.</a:t>
            </a:r>
          </a:p>
          <a:p>
            <a:pPr marL="0" indent="0" eaLnBrk="1" fontAlgn="auto" hangingPunct="1">
              <a:spcAft>
                <a:spcPts val="0"/>
              </a:spcAft>
              <a:buClr>
                <a:schemeClr val="tx1">
                  <a:lumMod val="85000"/>
                  <a:lumOff val="15000"/>
                </a:schemeClr>
              </a:buClr>
              <a:buFont typeface="Garamond" panose="02020404030301010803" pitchFamily="18" charset="0"/>
              <a:buNone/>
              <a:defRPr/>
            </a:pPr>
            <a:endParaRPr lang="en-GB" dirty="0"/>
          </a:p>
          <a:p>
            <a:pPr marL="182880" indent="-182880" eaLnBrk="1" fontAlgn="auto" hangingPunct="1">
              <a:spcAft>
                <a:spcPts val="0"/>
              </a:spcAft>
              <a:buClr>
                <a:schemeClr val="tx1">
                  <a:lumMod val="85000"/>
                  <a:lumOff val="15000"/>
                </a:schemeClr>
              </a:buClr>
              <a:defRPr/>
            </a:pPr>
            <a:r>
              <a:rPr lang="en-GB" dirty="0"/>
              <a:t>Implementing timely interventions or supports to ensure student achievement and wellbeing, when appropriate. Working with other teachers, management and other support staff to help the student be successful.</a:t>
            </a:r>
          </a:p>
          <a:p>
            <a:pPr marL="0" indent="0" eaLnBrk="1" fontAlgn="auto" hangingPunct="1">
              <a:spcAft>
                <a:spcPts val="0"/>
              </a:spcAft>
              <a:buClr>
                <a:schemeClr val="tx1">
                  <a:lumMod val="85000"/>
                  <a:lumOff val="15000"/>
                </a:schemeClr>
              </a:buClr>
              <a:buFont typeface="Garamond" panose="02020404030301010803" pitchFamily="18" charset="0"/>
              <a:buNone/>
              <a:defRPr/>
            </a:pPr>
            <a:endParaRPr lang="en-GB" dirty="0"/>
          </a:p>
          <a:p>
            <a:pPr marL="182880" indent="-182880" eaLnBrk="1" fontAlgn="auto" hangingPunct="1">
              <a:spcAft>
                <a:spcPts val="0"/>
              </a:spcAft>
              <a:buClr>
                <a:schemeClr val="tx1">
                  <a:lumMod val="85000"/>
                  <a:lumOff val="15000"/>
                </a:schemeClr>
              </a:buClr>
              <a:defRPr/>
            </a:pPr>
            <a:r>
              <a:rPr lang="en-GB" dirty="0"/>
              <a:t>Problem solving with the student when difficulties arise.</a:t>
            </a:r>
          </a:p>
          <a:p>
            <a:pPr marL="182880" indent="-182880" eaLnBrk="1" fontAlgn="auto" hangingPunct="1">
              <a:spcAft>
                <a:spcPts val="0"/>
              </a:spcAft>
              <a:buClr>
                <a:schemeClr val="tx1">
                  <a:lumMod val="85000"/>
                  <a:lumOff val="15000"/>
                </a:schemeClr>
              </a:buClr>
              <a:defRPr/>
            </a:pPr>
            <a:endParaRPr lang="en-IE"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8E6CF-9ABB-4229-948F-EDAA3AF6D1AA}"/>
              </a:ext>
            </a:extLst>
          </p:cNvPr>
          <p:cNvSpPr>
            <a:spLocks noGrp="1"/>
          </p:cNvSpPr>
          <p:nvPr>
            <p:ph type="ctrTitle"/>
          </p:nvPr>
        </p:nvSpPr>
        <p:spPr>
          <a:xfrm>
            <a:off x="1050925" y="1431925"/>
            <a:ext cx="9967913" cy="3036888"/>
          </a:xfrm>
        </p:spPr>
        <p:txBody>
          <a:bodyPr/>
          <a:lstStyle/>
          <a:p>
            <a:pPr algn="ctr" eaLnBrk="1" fontAlgn="auto" hangingPunct="1">
              <a:spcAft>
                <a:spcPts val="0"/>
              </a:spcAft>
              <a:defRPr/>
            </a:pPr>
            <a:r>
              <a:rPr lang="en-IE" sz="4400" dirty="0">
                <a:solidFill>
                  <a:schemeClr val="tx1"/>
                </a:solidFill>
              </a:rPr>
              <a:t>Restorative Practices, Positive Affirmation, </a:t>
            </a:r>
            <a:br>
              <a:rPr lang="en-IE" sz="4400" dirty="0">
                <a:solidFill>
                  <a:schemeClr val="tx1"/>
                </a:solidFill>
              </a:rPr>
            </a:br>
            <a:r>
              <a:rPr lang="en-IE" sz="4400" dirty="0">
                <a:solidFill>
                  <a:schemeClr val="tx1"/>
                </a:solidFill>
              </a:rPr>
              <a:t>Extra curricular activities </a:t>
            </a:r>
          </a:p>
        </p:txBody>
      </p:sp>
      <p:sp>
        <p:nvSpPr>
          <p:cNvPr id="3" name="Subtitle 2">
            <a:extLst>
              <a:ext uri="{FF2B5EF4-FFF2-40B4-BE49-F238E27FC236}">
                <a16:creationId xmlns:a16="http://schemas.microsoft.com/office/drawing/2014/main" id="{4E5121E8-B8A7-4B45-84A4-DA180945DCCB}"/>
              </a:ext>
            </a:extLst>
          </p:cNvPr>
          <p:cNvSpPr>
            <a:spLocks noGrp="1"/>
          </p:cNvSpPr>
          <p:nvPr>
            <p:ph type="subTitle" idx="1"/>
          </p:nvPr>
        </p:nvSpPr>
        <p:spPr>
          <a:xfrm>
            <a:off x="1069975" y="4389438"/>
            <a:ext cx="7891463" cy="2241550"/>
          </a:xfrm>
        </p:spPr>
        <p:txBody>
          <a:bodyPr rtlCol="0"/>
          <a:lstStyle/>
          <a:p>
            <a:pPr algn="ctr" eaLnBrk="1" fontAlgn="auto" hangingPunct="1">
              <a:spcAft>
                <a:spcPts val="0"/>
              </a:spcAft>
              <a:buClr>
                <a:schemeClr val="accent1">
                  <a:lumMod val="75000"/>
                </a:schemeClr>
              </a:buClr>
              <a:defRPr/>
            </a:pPr>
            <a:r>
              <a:rPr lang="en-US" altLang="en-US" sz="4000" dirty="0">
                <a:latin typeface="+mj-lt"/>
              </a:rPr>
              <a:t> John Hegarty- Deputy Principal</a:t>
            </a:r>
          </a:p>
          <a:p>
            <a:pPr algn="ctr" eaLnBrk="1" fontAlgn="auto" hangingPunct="1">
              <a:spcAft>
                <a:spcPts val="0"/>
              </a:spcAft>
              <a:buClr>
                <a:schemeClr val="accent1">
                  <a:lumMod val="75000"/>
                </a:schemeClr>
              </a:buClr>
              <a:defRPr/>
            </a:pPr>
            <a:endParaRPr lang="en-US" altLang="en-US" sz="4000" dirty="0">
              <a:latin typeface="+mj-lt"/>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FC314-6EC4-4B00-AFAC-830F1A2D5915}"/>
              </a:ext>
            </a:extLst>
          </p:cNvPr>
          <p:cNvSpPr>
            <a:spLocks noGrp="1"/>
          </p:cNvSpPr>
          <p:nvPr>
            <p:ph type="ctrTitle"/>
          </p:nvPr>
        </p:nvSpPr>
        <p:spPr/>
        <p:txBody>
          <a:bodyPr/>
          <a:lstStyle/>
          <a:p>
            <a:pPr eaLnBrk="1" hangingPunct="1">
              <a:defRPr/>
            </a:pPr>
            <a:r>
              <a:rPr lang="en-IE" dirty="0"/>
              <a:t>Restorative Practice</a:t>
            </a:r>
          </a:p>
        </p:txBody>
      </p:sp>
      <p:sp>
        <p:nvSpPr>
          <p:cNvPr id="58371" name="Subtitle 2">
            <a:extLst>
              <a:ext uri="{FF2B5EF4-FFF2-40B4-BE49-F238E27FC236}">
                <a16:creationId xmlns:a16="http://schemas.microsoft.com/office/drawing/2014/main" id="{3A8395B2-6A04-E9E3-34E4-D05C20F26197}"/>
              </a:ext>
            </a:extLst>
          </p:cNvPr>
          <p:cNvSpPr>
            <a:spLocks noGrp="1" noChangeArrowheads="1"/>
          </p:cNvSpPr>
          <p:nvPr>
            <p:ph type="subTitle" idx="1"/>
          </p:nvPr>
        </p:nvSpPr>
        <p:spPr>
          <a:xfrm>
            <a:off x="1069975" y="4389438"/>
            <a:ext cx="7891463" cy="1069975"/>
          </a:xfrm>
        </p:spPr>
        <p:txBody>
          <a:bodyPr/>
          <a:lstStyle/>
          <a:p>
            <a:pPr eaLnBrk="1" hangingPunct="1"/>
            <a:endParaRPr lang="en-IE" altLang="en-US"/>
          </a:p>
          <a:p>
            <a:pPr eaLnBrk="1" hangingPunct="1"/>
            <a:r>
              <a:rPr lang="en-IE" altLang="en-US"/>
              <a:t> in Wexford CBS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A1B621-0C55-418C-8EF9-015055452D38}"/>
              </a:ext>
            </a:extLst>
          </p:cNvPr>
          <p:cNvSpPr>
            <a:spLocks noGrp="1"/>
          </p:cNvSpPr>
          <p:nvPr>
            <p:ph type="title"/>
          </p:nvPr>
        </p:nvSpPr>
        <p:spPr/>
        <p:txBody>
          <a:bodyPr/>
          <a:lstStyle/>
          <a:p>
            <a:pPr algn="ctr" eaLnBrk="1" hangingPunct="1">
              <a:defRPr/>
            </a:pPr>
            <a:r>
              <a:rPr lang="en-IE" dirty="0"/>
              <a:t>Our Target</a:t>
            </a:r>
          </a:p>
        </p:txBody>
      </p:sp>
      <p:pic>
        <p:nvPicPr>
          <p:cNvPr id="59395" name="Picture 2">
            <a:extLst>
              <a:ext uri="{FF2B5EF4-FFF2-40B4-BE49-F238E27FC236}">
                <a16:creationId xmlns:a16="http://schemas.microsoft.com/office/drawing/2014/main" id="{12081F43-D770-882E-1C17-BCC15192CD2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130550" y="1481138"/>
            <a:ext cx="5930900" cy="4525962"/>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2">
            <a:extLst>
              <a:ext uri="{FF2B5EF4-FFF2-40B4-BE49-F238E27FC236}">
                <a16:creationId xmlns:a16="http://schemas.microsoft.com/office/drawing/2014/main" id="{0887D72A-FE33-A57B-D192-38D337E84CA4}"/>
              </a:ext>
            </a:extLst>
          </p:cNvPr>
          <p:cNvSpPr>
            <a:spLocks noGrp="1" noChangeArrowheads="1"/>
          </p:cNvSpPr>
          <p:nvPr>
            <p:ph idx="1"/>
          </p:nvPr>
        </p:nvSpPr>
        <p:spPr/>
        <p:txBody>
          <a:bodyPr/>
          <a:lstStyle/>
          <a:p>
            <a:pPr eaLnBrk="1" hangingPunct="1"/>
            <a:r>
              <a:rPr lang="en-IE" altLang="en-US"/>
              <a:t>A traditional approach to discipline focuses on the school rules that were broken, apportioning the blame and makes the wrongdoer accountable by punishing them.</a:t>
            </a:r>
          </a:p>
          <a:p>
            <a:pPr eaLnBrk="1" hangingPunct="1">
              <a:buFont typeface="Wingdings" panose="05000000000000000000" pitchFamily="2" charset="2"/>
              <a:buNone/>
            </a:pPr>
            <a:endParaRPr lang="en-IE" altLang="en-US"/>
          </a:p>
          <a:p>
            <a:pPr eaLnBrk="1" hangingPunct="1"/>
            <a:r>
              <a:rPr lang="en-IE" altLang="en-US"/>
              <a:t>Restorative practices focuses attention on the relationships that have been damaged, what needs to happen on all sides to rebuild these relationships and what can be learned from the experience.</a:t>
            </a:r>
          </a:p>
          <a:p>
            <a:pPr eaLnBrk="1" hangingPunct="1">
              <a:buFont typeface="Wingdings" panose="05000000000000000000" pitchFamily="2" charset="2"/>
              <a:buNone/>
            </a:pPr>
            <a:endParaRPr lang="en-IE" altLang="en-US"/>
          </a:p>
          <a:p>
            <a:pPr eaLnBrk="1" hangingPunct="1"/>
            <a:endParaRPr lang="en-IE" altLang="en-US"/>
          </a:p>
        </p:txBody>
      </p:sp>
      <p:sp>
        <p:nvSpPr>
          <p:cNvPr id="2" name="Title 1">
            <a:extLst>
              <a:ext uri="{FF2B5EF4-FFF2-40B4-BE49-F238E27FC236}">
                <a16:creationId xmlns:a16="http://schemas.microsoft.com/office/drawing/2014/main" id="{24354834-D5B5-408C-A415-D666C87AF2D9}"/>
              </a:ext>
            </a:extLst>
          </p:cNvPr>
          <p:cNvSpPr>
            <a:spLocks noGrp="1"/>
          </p:cNvSpPr>
          <p:nvPr>
            <p:ph type="title"/>
          </p:nvPr>
        </p:nvSpPr>
        <p:spPr>
          <a:xfrm>
            <a:off x="1981200" y="304800"/>
            <a:ext cx="8229600" cy="1143000"/>
          </a:xfrm>
        </p:spPr>
        <p:txBody>
          <a:bodyPr>
            <a:normAutofit fontScale="90000"/>
          </a:bodyPr>
          <a:lstStyle/>
          <a:p>
            <a:pPr algn="ctr" eaLnBrk="1" hangingPunct="1">
              <a:defRPr/>
            </a:pPr>
            <a:r>
              <a:rPr lang="en-IE" dirty="0"/>
              <a:t>Traditional Methods v restorative methods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EE1CB06E-AA6B-486A-8459-57384856F8D9}"/>
              </a:ext>
            </a:extLst>
          </p:cNvPr>
          <p:cNvGraphicFramePr>
            <a:graphicFrameLocks noGrp="1"/>
          </p:cNvGraphicFramePr>
          <p:nvPr>
            <p:ph idx="1"/>
          </p:nvPr>
        </p:nvGraphicFramePr>
        <p:xfrm>
          <a:off x="2895600" y="1109663"/>
          <a:ext cx="5943600" cy="5807141"/>
        </p:xfrm>
        <a:graphic>
          <a:graphicData uri="http://schemas.openxmlformats.org/drawingml/2006/table">
            <a:tbl>
              <a:tblPr firstRow="1" bandRow="1">
                <a:tableStyleId>{5C22544A-7EE6-4342-B048-85BDC9FD1C3A}</a:tableStyleId>
              </a:tblPr>
              <a:tblGrid>
                <a:gridCol w="29718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tblGrid>
              <a:tr h="51809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sz="1400" b="1" dirty="0"/>
                        <a:t>Traditional Discipline</a:t>
                      </a:r>
                      <a:endParaRPr lang="en-IE" sz="1400" dirty="0"/>
                    </a:p>
                    <a:p>
                      <a:endParaRPr lang="en-IE" sz="1400" dirty="0"/>
                    </a:p>
                  </a:txBody>
                  <a:tcPr marL="80433" marR="80433" marT="45688" marB="4568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sz="1400" b="1" dirty="0"/>
                        <a:t>Restorative Approach</a:t>
                      </a:r>
                      <a:endParaRPr lang="en-IE" sz="1400" dirty="0"/>
                    </a:p>
                    <a:p>
                      <a:endParaRPr lang="en-IE" sz="1400" dirty="0"/>
                    </a:p>
                  </a:txBody>
                  <a:tcPr marL="80433" marR="80433" marT="45688" marB="45688"/>
                </a:tc>
                <a:extLst>
                  <a:ext uri="{0D108BD9-81ED-4DB2-BD59-A6C34878D82A}">
                    <a16:rowId xmlns:a16="http://schemas.microsoft.com/office/drawing/2014/main" val="10000"/>
                  </a:ext>
                </a:extLst>
              </a:tr>
              <a:tr h="5942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sz="1100" dirty="0"/>
                        <a:t>Viewed in terms of rule-breaking</a:t>
                      </a:r>
                    </a:p>
                    <a:p>
                      <a:endParaRPr lang="en-IE" sz="1100" dirty="0"/>
                    </a:p>
                  </a:txBody>
                  <a:tcPr marL="80433" marR="80433" marT="45688" marB="4568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sz="1100" dirty="0"/>
                        <a:t>Viewed in terms of harm done to individuals</a:t>
                      </a:r>
                    </a:p>
                    <a:p>
                      <a:endParaRPr lang="en-IE" sz="1100" dirty="0"/>
                    </a:p>
                  </a:txBody>
                  <a:tcPr marL="80433" marR="80433" marT="45688" marB="45688"/>
                </a:tc>
                <a:extLst>
                  <a:ext uri="{0D108BD9-81ED-4DB2-BD59-A6C34878D82A}">
                    <a16:rowId xmlns:a16="http://schemas.microsoft.com/office/drawing/2014/main" val="10001"/>
                  </a:ext>
                </a:extLst>
              </a:tr>
              <a:tr h="5942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sz="1100" dirty="0"/>
                        <a:t>Focus on establishing blame or guilt</a:t>
                      </a:r>
                    </a:p>
                    <a:p>
                      <a:endParaRPr lang="en-IE" sz="1100" dirty="0"/>
                    </a:p>
                  </a:txBody>
                  <a:tcPr marL="80433" marR="80433" marT="45688" marB="4568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sz="1100" dirty="0"/>
                        <a:t>Focus on establishing responsibility and way forward</a:t>
                      </a:r>
                    </a:p>
                    <a:p>
                      <a:endParaRPr lang="en-IE" sz="1100" dirty="0"/>
                    </a:p>
                  </a:txBody>
                  <a:tcPr marL="80433" marR="80433" marT="45688" marB="45688"/>
                </a:tc>
                <a:extLst>
                  <a:ext uri="{0D108BD9-81ED-4DB2-BD59-A6C34878D82A}">
                    <a16:rowId xmlns:a16="http://schemas.microsoft.com/office/drawing/2014/main" val="10002"/>
                  </a:ext>
                </a:extLst>
              </a:tr>
              <a:tr h="5942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sz="1100" dirty="0"/>
                        <a:t>Authority figure with power to decide on penalty</a:t>
                      </a:r>
                    </a:p>
                    <a:p>
                      <a:endParaRPr lang="en-IE" sz="1100" dirty="0"/>
                    </a:p>
                  </a:txBody>
                  <a:tcPr marL="80433" marR="80433" marT="45688" marB="4568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sz="1100" dirty="0"/>
                        <a:t>Dialogue involving all parties in the incident</a:t>
                      </a:r>
                    </a:p>
                    <a:p>
                      <a:endParaRPr lang="en-IE" sz="1100" dirty="0"/>
                    </a:p>
                  </a:txBody>
                  <a:tcPr marL="80433" marR="80433" marT="45688" marB="45688"/>
                </a:tc>
                <a:extLst>
                  <a:ext uri="{0D108BD9-81ED-4DB2-BD59-A6C34878D82A}">
                    <a16:rowId xmlns:a16="http://schemas.microsoft.com/office/drawing/2014/main" val="10003"/>
                  </a:ext>
                </a:extLst>
              </a:tr>
              <a:tr h="5346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sz="1100" dirty="0"/>
                        <a:t>Accountability=getting punished</a:t>
                      </a:r>
                    </a:p>
                    <a:p>
                      <a:endParaRPr lang="en-IE" sz="1100" dirty="0"/>
                    </a:p>
                  </a:txBody>
                  <a:tcPr marL="80433" marR="80433" marT="45688" marB="4568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sz="1100" dirty="0"/>
                        <a:t>Accountability = working to put things right</a:t>
                      </a:r>
                    </a:p>
                    <a:p>
                      <a:endParaRPr lang="en-IE" sz="1100" dirty="0"/>
                    </a:p>
                  </a:txBody>
                  <a:tcPr marL="80433" marR="80433" marT="45688" marB="45688"/>
                </a:tc>
                <a:extLst>
                  <a:ext uri="{0D108BD9-81ED-4DB2-BD59-A6C34878D82A}">
                    <a16:rowId xmlns:a16="http://schemas.microsoft.com/office/drawing/2014/main" val="10004"/>
                  </a:ext>
                </a:extLst>
              </a:tr>
              <a:tr h="4266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sz="1100" dirty="0"/>
                        <a:t>Punishment to deter</a:t>
                      </a:r>
                    </a:p>
                    <a:p>
                      <a:endParaRPr lang="en-IE" sz="1100" dirty="0"/>
                    </a:p>
                  </a:txBody>
                  <a:tcPr marL="80433" marR="80433" marT="45688" marB="4568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sz="1100" dirty="0"/>
                        <a:t>Repair, apology and reparation</a:t>
                      </a:r>
                    </a:p>
                    <a:p>
                      <a:endParaRPr lang="en-IE" sz="1100" dirty="0"/>
                    </a:p>
                  </a:txBody>
                  <a:tcPr marL="80433" marR="80433" marT="45688" marB="45688"/>
                </a:tc>
                <a:extLst>
                  <a:ext uri="{0D108BD9-81ED-4DB2-BD59-A6C34878D82A}">
                    <a16:rowId xmlns:a16="http://schemas.microsoft.com/office/drawing/2014/main" val="10005"/>
                  </a:ext>
                </a:extLst>
              </a:tr>
              <a:tr h="5942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sz="1100" dirty="0"/>
                        <a:t>The needs of those affected are often ignored</a:t>
                      </a:r>
                    </a:p>
                  </a:txBody>
                  <a:tcPr marL="80433" marR="80433" marT="45688" marB="45688"/>
                </a:tc>
                <a:tc>
                  <a:txBody>
                    <a:bodyPr/>
                    <a:lstStyle/>
                    <a:p>
                      <a:r>
                        <a:rPr lang="en-IE" sz="1100" dirty="0"/>
                        <a:t>The unmet needs behind the behaviour are addressed</a:t>
                      </a:r>
                    </a:p>
                    <a:p>
                      <a:r>
                        <a:rPr lang="en-IE" sz="1100" dirty="0"/>
                        <a:t> </a:t>
                      </a:r>
                    </a:p>
                  </a:txBody>
                  <a:tcPr marL="80433" marR="80433" marT="45688" marB="45688"/>
                </a:tc>
                <a:extLst>
                  <a:ext uri="{0D108BD9-81ED-4DB2-BD59-A6C34878D82A}">
                    <a16:rowId xmlns:a16="http://schemas.microsoft.com/office/drawing/2014/main" val="10006"/>
                  </a:ext>
                </a:extLst>
              </a:tr>
              <a:tr h="5942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sz="1100" dirty="0"/>
                        <a:t>Wrong doer feels hard done by and bitter</a:t>
                      </a:r>
                    </a:p>
                    <a:p>
                      <a:endParaRPr lang="en-IE" sz="1100" dirty="0"/>
                    </a:p>
                  </a:txBody>
                  <a:tcPr marL="80433" marR="80433" marT="45688" marB="4568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sz="1100" dirty="0"/>
                        <a:t>Wrongdoer has opportunity to face up to poor decisions</a:t>
                      </a:r>
                    </a:p>
                    <a:p>
                      <a:endParaRPr lang="en-IE" sz="1100" dirty="0"/>
                    </a:p>
                  </a:txBody>
                  <a:tcPr marL="80433" marR="80433" marT="45688" marB="45688"/>
                </a:tc>
                <a:extLst>
                  <a:ext uri="{0D108BD9-81ED-4DB2-BD59-A6C34878D82A}">
                    <a16:rowId xmlns:a16="http://schemas.microsoft.com/office/drawing/2014/main" val="10007"/>
                  </a:ext>
                </a:extLst>
              </a:tr>
              <a:tr h="5942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sz="1100" dirty="0"/>
                        <a:t>Victim has no involvement and feels powerless</a:t>
                      </a:r>
                    </a:p>
                    <a:p>
                      <a:endParaRPr lang="en-IE" sz="1100" dirty="0"/>
                    </a:p>
                  </a:txBody>
                  <a:tcPr marL="80433" marR="80433" marT="45688" marB="4568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sz="1100" dirty="0"/>
                        <a:t>Victim has involvement in process and contribution to outcome</a:t>
                      </a:r>
                    </a:p>
                    <a:p>
                      <a:endParaRPr lang="en-IE" sz="1100" dirty="0"/>
                    </a:p>
                  </a:txBody>
                  <a:tcPr marL="80433" marR="80433" marT="45688" marB="45688"/>
                </a:tc>
                <a:extLst>
                  <a:ext uri="{0D108BD9-81ED-4DB2-BD59-A6C34878D82A}">
                    <a16:rowId xmlns:a16="http://schemas.microsoft.com/office/drawing/2014/main" val="10008"/>
                  </a:ext>
                </a:extLst>
              </a:tr>
              <a:tr h="7619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sz="1100" dirty="0"/>
                        <a:t>Resentment, denial, anger, fear, revenge are common during and after process</a:t>
                      </a:r>
                    </a:p>
                    <a:p>
                      <a:endParaRPr lang="en-IE" sz="1100" dirty="0"/>
                    </a:p>
                  </a:txBody>
                  <a:tcPr marL="80433" marR="80433" marT="45688" marB="4568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sz="1100" dirty="0"/>
                        <a:t>Empowerment, honesty, openness,  opportunity to move on, peace of mind after process</a:t>
                      </a:r>
                    </a:p>
                    <a:p>
                      <a:endParaRPr lang="en-IE" sz="1100" dirty="0"/>
                    </a:p>
                  </a:txBody>
                  <a:tcPr marL="80433" marR="80433" marT="45688" marB="45688"/>
                </a:tc>
                <a:extLst>
                  <a:ext uri="{0D108BD9-81ED-4DB2-BD59-A6C34878D82A}">
                    <a16:rowId xmlns:a16="http://schemas.microsoft.com/office/drawing/2014/main" val="10009"/>
                  </a:ext>
                </a:extLst>
              </a:tr>
            </a:tbl>
          </a:graphicData>
        </a:graphic>
      </p:graphicFrame>
      <p:sp>
        <p:nvSpPr>
          <p:cNvPr id="2" name="Title 1">
            <a:extLst>
              <a:ext uri="{FF2B5EF4-FFF2-40B4-BE49-F238E27FC236}">
                <a16:creationId xmlns:a16="http://schemas.microsoft.com/office/drawing/2014/main" id="{44DEA796-F171-4BC6-9D09-CD06D77AD506}"/>
              </a:ext>
            </a:extLst>
          </p:cNvPr>
          <p:cNvSpPr>
            <a:spLocks noGrp="1"/>
          </p:cNvSpPr>
          <p:nvPr>
            <p:ph type="title"/>
          </p:nvPr>
        </p:nvSpPr>
        <p:spPr>
          <a:xfrm>
            <a:off x="1981200" y="274638"/>
            <a:ext cx="8229600" cy="792162"/>
          </a:xfrm>
        </p:spPr>
        <p:txBody>
          <a:bodyPr/>
          <a:lstStyle/>
          <a:p>
            <a:pPr algn="ctr" eaLnBrk="1" hangingPunct="1">
              <a:defRPr/>
            </a:pPr>
            <a:r>
              <a:rPr lang="en-IE" sz="3600" dirty="0"/>
              <a:t>A change of perspective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2BD1-0AD7-48F1-8602-009EE35E7C62}"/>
              </a:ext>
            </a:extLst>
          </p:cNvPr>
          <p:cNvSpPr>
            <a:spLocks noGrp="1"/>
          </p:cNvSpPr>
          <p:nvPr>
            <p:ph type="title"/>
          </p:nvPr>
        </p:nvSpPr>
        <p:spPr/>
        <p:txBody>
          <a:bodyPr/>
          <a:lstStyle/>
          <a:p>
            <a:pPr>
              <a:defRPr/>
            </a:pPr>
            <a:r>
              <a:rPr lang="en-IE" dirty="0"/>
              <a:t>First Year 2022/2023</a:t>
            </a:r>
            <a:br>
              <a:rPr lang="en-IE" dirty="0"/>
            </a:br>
            <a:endParaRPr lang="en-US" dirty="0"/>
          </a:p>
        </p:txBody>
      </p:sp>
      <p:sp>
        <p:nvSpPr>
          <p:cNvPr id="11267" name="Content Placeholder 2">
            <a:extLst>
              <a:ext uri="{FF2B5EF4-FFF2-40B4-BE49-F238E27FC236}">
                <a16:creationId xmlns:a16="http://schemas.microsoft.com/office/drawing/2014/main" id="{B60BA6D6-794F-A189-6EB6-6CA38E7973B8}"/>
              </a:ext>
            </a:extLst>
          </p:cNvPr>
          <p:cNvSpPr>
            <a:spLocks noGrp="1" noChangeArrowheads="1"/>
          </p:cNvSpPr>
          <p:nvPr>
            <p:ph idx="1"/>
          </p:nvPr>
        </p:nvSpPr>
        <p:spPr>
          <a:xfrm>
            <a:off x="1063625" y="1484313"/>
            <a:ext cx="11036300" cy="5237162"/>
          </a:xfrm>
        </p:spPr>
        <p:txBody>
          <a:bodyPr/>
          <a:lstStyle/>
          <a:p>
            <a:r>
              <a:rPr lang="en-IE" altLang="en-US"/>
              <a:t>120 Students</a:t>
            </a:r>
          </a:p>
          <a:p>
            <a:r>
              <a:rPr lang="en-IE" altLang="en-US"/>
              <a:t>Four core classes/ 30 students per class</a:t>
            </a:r>
          </a:p>
          <a:p>
            <a:r>
              <a:rPr lang="en-IE" altLang="en-US"/>
              <a:t>JCP-Junior Cycle Programme</a:t>
            </a:r>
          </a:p>
          <a:p>
            <a:r>
              <a:rPr lang="en-IE" altLang="en-US"/>
              <a:t> Subjects-</a:t>
            </a:r>
          </a:p>
          <a:p>
            <a:r>
              <a:rPr lang="en-IE" altLang="en-US"/>
              <a:t>English </a:t>
            </a:r>
          </a:p>
          <a:p>
            <a:r>
              <a:rPr lang="en-IE" altLang="en-US"/>
              <a:t>Irish</a:t>
            </a:r>
          </a:p>
          <a:p>
            <a:r>
              <a:rPr lang="en-IE" altLang="en-US"/>
              <a:t>Maths </a:t>
            </a:r>
          </a:p>
          <a:p>
            <a:r>
              <a:rPr lang="en-IE" altLang="en-US"/>
              <a:t>History </a:t>
            </a:r>
          </a:p>
          <a:p>
            <a:r>
              <a:rPr lang="en-IE" altLang="en-US"/>
              <a:t>Geography </a:t>
            </a:r>
          </a:p>
          <a:p>
            <a:r>
              <a:rPr lang="en-IE" altLang="en-US"/>
              <a:t>Religion  </a:t>
            </a:r>
          </a:p>
          <a:p>
            <a:r>
              <a:rPr lang="en-IE" altLang="en-US"/>
              <a:t>+ 3 optional subjects</a:t>
            </a:r>
            <a:endParaRPr lang="en-IE" altLang="en-US" sz="2400"/>
          </a:p>
          <a:p>
            <a:endParaRPr lang="en-IE" altLang="en-US"/>
          </a:p>
        </p:txBody>
      </p:sp>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Content Placeholder 2">
            <a:extLst>
              <a:ext uri="{FF2B5EF4-FFF2-40B4-BE49-F238E27FC236}">
                <a16:creationId xmlns:a16="http://schemas.microsoft.com/office/drawing/2014/main" id="{D38722E6-830E-5151-4324-F4C633794287}"/>
              </a:ext>
            </a:extLst>
          </p:cNvPr>
          <p:cNvSpPr>
            <a:spLocks noGrp="1" noChangeArrowheads="1"/>
          </p:cNvSpPr>
          <p:nvPr>
            <p:ph idx="1"/>
          </p:nvPr>
        </p:nvSpPr>
        <p:spPr/>
        <p:txBody>
          <a:bodyPr/>
          <a:lstStyle/>
          <a:p>
            <a:pPr eaLnBrk="1" hangingPunct="1"/>
            <a:r>
              <a:rPr lang="en-IE" altLang="en-US"/>
              <a:t>Looking at our school mission statement, where our primary objective is to “Develop responsible individuals”, this is an approach that we aim to permeate through all aspects of school life in Wexford CBS, not only thinking in terms of the restorative approach for when things go wrong </a:t>
            </a:r>
          </a:p>
          <a:p>
            <a:pPr eaLnBrk="1" hangingPunct="1"/>
            <a:r>
              <a:rPr lang="en-IE" altLang="en-US"/>
              <a:t>We aim to highlight the proactive positive elements of the school and build good relationships which are so important. </a:t>
            </a:r>
          </a:p>
          <a:p>
            <a:pPr eaLnBrk="1" hangingPunct="1"/>
            <a:r>
              <a:rPr lang="en-IE" altLang="en-US"/>
              <a:t>The Restorative approach overlaps with the work the school is already doing to as it says in develop active and more participatory teaching and learning styles, social and emotional skills, behavioural plans, community cohesion, greater student voice and participation and preventative policies to minimise the risk of bullying and other areas of conflict within the school.</a:t>
            </a:r>
          </a:p>
          <a:p>
            <a:pPr eaLnBrk="1" hangingPunct="1"/>
            <a:endParaRPr lang="en-IE" altLang="en-US"/>
          </a:p>
        </p:txBody>
      </p:sp>
      <p:sp>
        <p:nvSpPr>
          <p:cNvPr id="2" name="Title 1">
            <a:extLst>
              <a:ext uri="{FF2B5EF4-FFF2-40B4-BE49-F238E27FC236}">
                <a16:creationId xmlns:a16="http://schemas.microsoft.com/office/drawing/2014/main" id="{861257B8-885A-4161-A338-FA6310CAC8F9}"/>
              </a:ext>
            </a:extLst>
          </p:cNvPr>
          <p:cNvSpPr>
            <a:spLocks noGrp="1"/>
          </p:cNvSpPr>
          <p:nvPr>
            <p:ph type="title"/>
          </p:nvPr>
        </p:nvSpPr>
        <p:spPr/>
        <p:txBody>
          <a:bodyPr/>
          <a:lstStyle/>
          <a:p>
            <a:pPr algn="ctr" eaLnBrk="1" hangingPunct="1">
              <a:defRPr/>
            </a:pPr>
            <a:r>
              <a:rPr lang="en-IE" dirty="0"/>
              <a:t>A whole school approach</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Content Placeholder 2">
            <a:extLst>
              <a:ext uri="{FF2B5EF4-FFF2-40B4-BE49-F238E27FC236}">
                <a16:creationId xmlns:a16="http://schemas.microsoft.com/office/drawing/2014/main" id="{7A01D6FC-B554-EF2D-252A-1BEFEE786381}"/>
              </a:ext>
            </a:extLst>
          </p:cNvPr>
          <p:cNvSpPr>
            <a:spLocks noGrp="1" noChangeArrowheads="1"/>
          </p:cNvSpPr>
          <p:nvPr>
            <p:ph idx="1"/>
          </p:nvPr>
        </p:nvSpPr>
        <p:spPr/>
        <p:txBody>
          <a:bodyPr/>
          <a:lstStyle/>
          <a:p>
            <a:pPr eaLnBrk="1" hangingPunct="1"/>
            <a:r>
              <a:rPr lang="en-IE" altLang="en-US"/>
              <a:t>What happened?</a:t>
            </a:r>
          </a:p>
          <a:p>
            <a:pPr eaLnBrk="1" hangingPunct="1"/>
            <a:r>
              <a:rPr lang="en-IE" altLang="en-US"/>
              <a:t>What were you thinking at the time?</a:t>
            </a:r>
          </a:p>
          <a:p>
            <a:pPr eaLnBrk="1" hangingPunct="1"/>
            <a:r>
              <a:rPr lang="en-IE" altLang="en-US"/>
              <a:t>What are you thinking/feeling now?</a:t>
            </a:r>
          </a:p>
          <a:p>
            <a:pPr eaLnBrk="1" hangingPunct="1"/>
            <a:r>
              <a:rPr lang="en-IE" altLang="en-US"/>
              <a:t>Who has been affected by this?</a:t>
            </a:r>
          </a:p>
          <a:p>
            <a:pPr eaLnBrk="1" hangingPunct="1"/>
            <a:r>
              <a:rPr lang="en-IE" altLang="en-US"/>
              <a:t>What do you need now to move on?</a:t>
            </a:r>
          </a:p>
          <a:p>
            <a:pPr eaLnBrk="1" hangingPunct="1"/>
            <a:r>
              <a:rPr lang="en-IE" altLang="en-US"/>
              <a:t>What needs to happen now so the harm can be repaired?</a:t>
            </a:r>
          </a:p>
        </p:txBody>
      </p:sp>
      <p:sp>
        <p:nvSpPr>
          <p:cNvPr id="2" name="Title 1">
            <a:extLst>
              <a:ext uri="{FF2B5EF4-FFF2-40B4-BE49-F238E27FC236}">
                <a16:creationId xmlns:a16="http://schemas.microsoft.com/office/drawing/2014/main" id="{023B5ACA-2D83-4EA4-A7DE-7ACE6D44C2B4}"/>
              </a:ext>
            </a:extLst>
          </p:cNvPr>
          <p:cNvSpPr>
            <a:spLocks noGrp="1"/>
          </p:cNvSpPr>
          <p:nvPr>
            <p:ph type="title"/>
          </p:nvPr>
        </p:nvSpPr>
        <p:spPr/>
        <p:txBody>
          <a:bodyPr/>
          <a:lstStyle/>
          <a:p>
            <a:pPr algn="ctr" eaLnBrk="1" hangingPunct="1">
              <a:defRPr/>
            </a:pPr>
            <a:r>
              <a:rPr lang="en-IE" dirty="0"/>
              <a:t>Restorative Questions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Content Placeholder 2">
            <a:extLst>
              <a:ext uri="{FF2B5EF4-FFF2-40B4-BE49-F238E27FC236}">
                <a16:creationId xmlns:a16="http://schemas.microsoft.com/office/drawing/2014/main" id="{37ED063C-612C-A964-D10D-4B2B1FB1593E}"/>
              </a:ext>
            </a:extLst>
          </p:cNvPr>
          <p:cNvSpPr>
            <a:spLocks noGrp="1" noChangeArrowheads="1"/>
          </p:cNvSpPr>
          <p:nvPr>
            <p:ph idx="1"/>
          </p:nvPr>
        </p:nvSpPr>
        <p:spPr/>
        <p:txBody>
          <a:bodyPr/>
          <a:lstStyle/>
          <a:p>
            <a:pPr eaLnBrk="1" hangingPunct="1"/>
            <a:r>
              <a:rPr lang="en-IE" altLang="en-US"/>
              <a:t>The victim is able to feel safe again </a:t>
            </a:r>
          </a:p>
          <a:p>
            <a:pPr eaLnBrk="1" hangingPunct="1"/>
            <a:r>
              <a:rPr lang="en-IE" altLang="en-US"/>
              <a:t>The focus is on harm to people and acceptable behaviours. This reduces the likelihood of blame or denial.</a:t>
            </a:r>
          </a:p>
          <a:p>
            <a:pPr eaLnBrk="1" hangingPunct="1"/>
            <a:r>
              <a:rPr lang="en-IE" altLang="en-US"/>
              <a:t>The wrongdoer and his/her family are more likely to accept responsibility for what has happened </a:t>
            </a:r>
          </a:p>
          <a:p>
            <a:pPr eaLnBrk="1" hangingPunct="1"/>
            <a:r>
              <a:rPr lang="en-IE" altLang="en-US"/>
              <a:t>The wrongdoer will develop a greater empathy from the experience and is less likely to re-offend as a result </a:t>
            </a:r>
          </a:p>
          <a:p>
            <a:pPr eaLnBrk="1" hangingPunct="1"/>
            <a:r>
              <a:rPr lang="en-IE" altLang="en-US"/>
              <a:t>The offending student will be reintegrated into the wider school community </a:t>
            </a:r>
          </a:p>
          <a:p>
            <a:pPr eaLnBrk="1" hangingPunct="1"/>
            <a:endParaRPr lang="en-IE" altLang="en-US"/>
          </a:p>
        </p:txBody>
      </p:sp>
      <p:sp>
        <p:nvSpPr>
          <p:cNvPr id="2" name="Title 1">
            <a:extLst>
              <a:ext uri="{FF2B5EF4-FFF2-40B4-BE49-F238E27FC236}">
                <a16:creationId xmlns:a16="http://schemas.microsoft.com/office/drawing/2014/main" id="{2181509C-5A74-4130-AD46-802DB71D0678}"/>
              </a:ext>
            </a:extLst>
          </p:cNvPr>
          <p:cNvSpPr>
            <a:spLocks noGrp="1"/>
          </p:cNvSpPr>
          <p:nvPr>
            <p:ph type="title"/>
          </p:nvPr>
        </p:nvSpPr>
        <p:spPr>
          <a:xfrm>
            <a:off x="1981200" y="304800"/>
            <a:ext cx="8229600" cy="1143000"/>
          </a:xfrm>
        </p:spPr>
        <p:txBody>
          <a:bodyPr>
            <a:normAutofit fontScale="90000"/>
          </a:bodyPr>
          <a:lstStyle/>
          <a:p>
            <a:pPr algn="ctr" eaLnBrk="1" hangingPunct="1">
              <a:defRPr/>
            </a:pPr>
            <a:br>
              <a:rPr lang="en-IE" sz="3600" b="1" u="sng" dirty="0"/>
            </a:br>
            <a:r>
              <a:rPr lang="en-IE" sz="3600" b="1" u="sng" dirty="0"/>
              <a:t>Target outcomes of Restorative Practices </a:t>
            </a:r>
            <a:br>
              <a:rPr lang="en-IE" b="1" dirty="0"/>
            </a:br>
            <a:endParaRPr lang="en-IE"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3D1C9-626E-43DA-A4B1-DD37D7F82B51}"/>
              </a:ext>
            </a:extLst>
          </p:cNvPr>
          <p:cNvSpPr>
            <a:spLocks noGrp="1"/>
          </p:cNvSpPr>
          <p:nvPr>
            <p:ph type="ctrTitle"/>
          </p:nvPr>
        </p:nvSpPr>
        <p:spPr/>
        <p:txBody>
          <a:bodyPr/>
          <a:lstStyle/>
          <a:p>
            <a:pPr eaLnBrk="1" hangingPunct="1">
              <a:defRPr/>
            </a:pPr>
            <a:r>
              <a:rPr lang="en-US" dirty="0"/>
              <a:t>Positive Affirmation</a:t>
            </a:r>
            <a:endParaRPr lang="en-IE" dirty="0"/>
          </a:p>
        </p:txBody>
      </p:sp>
      <p:sp>
        <p:nvSpPr>
          <p:cNvPr id="65539" name="Subtitle 2">
            <a:extLst>
              <a:ext uri="{FF2B5EF4-FFF2-40B4-BE49-F238E27FC236}">
                <a16:creationId xmlns:a16="http://schemas.microsoft.com/office/drawing/2014/main" id="{5D117A60-34A2-8147-811A-6A95291E0D21}"/>
              </a:ext>
            </a:extLst>
          </p:cNvPr>
          <p:cNvSpPr>
            <a:spLocks noGrp="1" noChangeArrowheads="1"/>
          </p:cNvSpPr>
          <p:nvPr>
            <p:ph type="subTitle" idx="1"/>
          </p:nvPr>
        </p:nvSpPr>
        <p:spPr>
          <a:xfrm>
            <a:off x="1069975" y="4389438"/>
            <a:ext cx="7891463" cy="1069975"/>
          </a:xfrm>
        </p:spPr>
        <p:txBody>
          <a:bodyPr/>
          <a:lstStyle/>
          <a:p>
            <a:pPr eaLnBrk="1" hangingPunct="1"/>
            <a:endParaRPr lang="en-IE" altLang="en-US"/>
          </a:p>
          <a:p>
            <a:pPr eaLnBrk="1" hangingPunct="1"/>
            <a:r>
              <a:rPr lang="en-IE" altLang="en-US"/>
              <a:t> in Wexford CBS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EDF9D4-AEED-4545-991C-31F388A958F9}"/>
              </a:ext>
            </a:extLst>
          </p:cNvPr>
          <p:cNvSpPr>
            <a:spLocks noGrp="1"/>
          </p:cNvSpPr>
          <p:nvPr>
            <p:ph idx="1"/>
          </p:nvPr>
        </p:nvSpPr>
        <p:spPr/>
        <p:txBody>
          <a:bodyPr/>
          <a:lstStyle/>
          <a:p>
            <a:pPr eaLnBrk="1" hangingPunct="1">
              <a:defRPr/>
            </a:pPr>
            <a:r>
              <a:rPr lang="en-IE" dirty="0"/>
              <a:t>Leadership opportunities</a:t>
            </a:r>
          </a:p>
          <a:p>
            <a:pPr eaLnBrk="1" hangingPunct="1">
              <a:defRPr/>
            </a:pPr>
            <a:r>
              <a:rPr lang="en-IE" dirty="0"/>
              <a:t>Positive Affirmation Committee (PAC)</a:t>
            </a:r>
          </a:p>
          <a:p>
            <a:pPr eaLnBrk="1" hangingPunct="1">
              <a:defRPr/>
            </a:pPr>
            <a:r>
              <a:rPr lang="en-IE" dirty="0"/>
              <a:t>Merit Points</a:t>
            </a:r>
          </a:p>
          <a:p>
            <a:pPr eaLnBrk="1" hangingPunct="1">
              <a:defRPr/>
            </a:pPr>
            <a:r>
              <a:rPr lang="en-US" dirty="0"/>
              <a:t>Your part in Positive Affirmation</a:t>
            </a:r>
            <a:endParaRPr lang="en-IE" dirty="0"/>
          </a:p>
          <a:p>
            <a:pPr marL="0" indent="0" eaLnBrk="1" hangingPunct="1">
              <a:buFont typeface="Wingdings" panose="05000000000000000000" pitchFamily="2" charset="2"/>
              <a:buNone/>
              <a:defRPr/>
            </a:pPr>
            <a:endParaRPr lang="en-IE" dirty="0"/>
          </a:p>
        </p:txBody>
      </p:sp>
      <p:sp>
        <p:nvSpPr>
          <p:cNvPr id="2" name="Title 1">
            <a:extLst>
              <a:ext uri="{FF2B5EF4-FFF2-40B4-BE49-F238E27FC236}">
                <a16:creationId xmlns:a16="http://schemas.microsoft.com/office/drawing/2014/main" id="{1A7E626F-FAD0-42A9-B9D4-49BFD751418D}"/>
              </a:ext>
            </a:extLst>
          </p:cNvPr>
          <p:cNvSpPr>
            <a:spLocks noGrp="1"/>
          </p:cNvSpPr>
          <p:nvPr>
            <p:ph type="title"/>
          </p:nvPr>
        </p:nvSpPr>
        <p:spPr/>
        <p:txBody>
          <a:bodyPr/>
          <a:lstStyle/>
          <a:p>
            <a:pPr algn="ctr" eaLnBrk="1" hangingPunct="1">
              <a:defRPr/>
            </a:pPr>
            <a:r>
              <a:rPr lang="en-IE" dirty="0"/>
              <a:t>Positive Affirmation in Wexford CBS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Content Placeholder 2">
            <a:extLst>
              <a:ext uri="{FF2B5EF4-FFF2-40B4-BE49-F238E27FC236}">
                <a16:creationId xmlns:a16="http://schemas.microsoft.com/office/drawing/2014/main" id="{05E8F7A7-DDCB-BFF7-E2B0-6C7EDC07818B}"/>
              </a:ext>
            </a:extLst>
          </p:cNvPr>
          <p:cNvSpPr>
            <a:spLocks noGrp="1" noChangeArrowheads="1"/>
          </p:cNvSpPr>
          <p:nvPr>
            <p:ph idx="1"/>
          </p:nvPr>
        </p:nvSpPr>
        <p:spPr/>
        <p:txBody>
          <a:bodyPr/>
          <a:lstStyle/>
          <a:p>
            <a:pPr marL="180975" indent="-180975" eaLnBrk="1" hangingPunct="1"/>
            <a:r>
              <a:rPr lang="en-IE" altLang="en-US"/>
              <a:t>Leadership opportunities</a:t>
            </a:r>
            <a:endParaRPr lang="en-US" altLang="en-US"/>
          </a:p>
          <a:p>
            <a:pPr marL="180975" indent="-180975" eaLnBrk="1" hangingPunct="1"/>
            <a:r>
              <a:rPr lang="en-IE" altLang="en-US"/>
              <a:t>Students Council</a:t>
            </a:r>
          </a:p>
          <a:p>
            <a:pPr marL="180975" indent="-180975" eaLnBrk="1" hangingPunct="1"/>
            <a:r>
              <a:rPr lang="en-US" altLang="en-US"/>
              <a:t>Young St Vincent de Paul</a:t>
            </a:r>
          </a:p>
          <a:p>
            <a:pPr marL="180975" indent="-180975" eaLnBrk="1" hangingPunct="1"/>
            <a:r>
              <a:rPr lang="en-US" altLang="en-US"/>
              <a:t>Debating/Public Speaking</a:t>
            </a:r>
          </a:p>
          <a:p>
            <a:pPr marL="180975" indent="-180975" eaLnBrk="1" hangingPunct="1"/>
            <a:r>
              <a:rPr lang="en-US" altLang="en-US"/>
              <a:t>Young Entrpeneur/Enterprise opportunities</a:t>
            </a:r>
          </a:p>
          <a:p>
            <a:pPr marL="180975" indent="-180975" eaLnBrk="1" hangingPunct="1"/>
            <a:r>
              <a:rPr lang="en-US" altLang="en-US"/>
              <a:t>Christmas Fair</a:t>
            </a:r>
          </a:p>
          <a:p>
            <a:pPr marL="180975" indent="-180975" eaLnBrk="1" hangingPunct="1"/>
            <a:r>
              <a:rPr lang="en-US" altLang="en-US"/>
              <a:t>Talent show</a:t>
            </a:r>
          </a:p>
          <a:p>
            <a:pPr marL="180975" indent="-180975" eaLnBrk="1" hangingPunct="1"/>
            <a:r>
              <a:rPr lang="en-US" altLang="en-US"/>
              <a:t>Tae agus Ple</a:t>
            </a:r>
          </a:p>
          <a:p>
            <a:pPr marL="180975" indent="-180975" eaLnBrk="1" hangingPunct="1"/>
            <a:r>
              <a:rPr lang="en-US" altLang="en-US"/>
              <a:t>1</a:t>
            </a:r>
            <a:r>
              <a:rPr lang="en-US" altLang="en-US" baseline="30000"/>
              <a:t>st</a:t>
            </a:r>
            <a:r>
              <a:rPr lang="en-US" altLang="en-US"/>
              <a:t> Year Tour</a:t>
            </a:r>
            <a:endParaRPr lang="en-IE" altLang="en-US"/>
          </a:p>
        </p:txBody>
      </p:sp>
      <p:sp>
        <p:nvSpPr>
          <p:cNvPr id="2" name="Title 1">
            <a:extLst>
              <a:ext uri="{FF2B5EF4-FFF2-40B4-BE49-F238E27FC236}">
                <a16:creationId xmlns:a16="http://schemas.microsoft.com/office/drawing/2014/main" id="{F36EB4A7-3733-4670-B874-75B667FD47E5}"/>
              </a:ext>
            </a:extLst>
          </p:cNvPr>
          <p:cNvSpPr>
            <a:spLocks noGrp="1"/>
          </p:cNvSpPr>
          <p:nvPr>
            <p:ph type="title"/>
          </p:nvPr>
        </p:nvSpPr>
        <p:spPr/>
        <p:txBody>
          <a:bodyPr/>
          <a:lstStyle/>
          <a:p>
            <a:pPr algn="ctr" eaLnBrk="1" hangingPunct="1">
              <a:defRPr/>
            </a:pPr>
            <a:r>
              <a:rPr lang="en-IE" dirty="0"/>
              <a:t>Extra Curricular activities</a:t>
            </a:r>
            <a:br>
              <a:rPr lang="en-IE" dirty="0"/>
            </a:br>
            <a:r>
              <a:rPr lang="en-IE" dirty="0"/>
              <a:t> in Wexford CBS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Content Placeholder 2">
            <a:extLst>
              <a:ext uri="{FF2B5EF4-FFF2-40B4-BE49-F238E27FC236}">
                <a16:creationId xmlns:a16="http://schemas.microsoft.com/office/drawing/2014/main" id="{B56D20F1-FD3E-EEE5-760F-EB8C804460BF}"/>
              </a:ext>
            </a:extLst>
          </p:cNvPr>
          <p:cNvSpPr>
            <a:spLocks noGrp="1" noChangeArrowheads="1"/>
          </p:cNvSpPr>
          <p:nvPr>
            <p:ph idx="1"/>
          </p:nvPr>
        </p:nvSpPr>
        <p:spPr>
          <a:xfrm>
            <a:off x="1069975" y="2120900"/>
            <a:ext cx="28575000" cy="14176375"/>
          </a:xfrm>
        </p:spPr>
        <p:txBody>
          <a:bodyPr/>
          <a:lstStyle/>
          <a:p>
            <a:pPr eaLnBrk="1" hangingPunct="1"/>
            <a:r>
              <a:rPr lang="en-US" altLang="en-US"/>
              <a:t>School choir</a:t>
            </a:r>
          </a:p>
          <a:p>
            <a:pPr eaLnBrk="1" hangingPunct="1"/>
            <a:r>
              <a:rPr lang="en-US" altLang="en-US"/>
              <a:t>Cycle Against Suicide</a:t>
            </a:r>
          </a:p>
          <a:p>
            <a:pPr eaLnBrk="1" hangingPunct="1"/>
            <a:r>
              <a:rPr lang="en-US" altLang="en-US"/>
              <a:t>Sport in 1st Year</a:t>
            </a:r>
          </a:p>
          <a:p>
            <a:pPr eaLnBrk="1" hangingPunct="1"/>
            <a:r>
              <a:rPr lang="en-US" altLang="en-US"/>
              <a:t>Hurling</a:t>
            </a:r>
          </a:p>
          <a:p>
            <a:pPr eaLnBrk="1" hangingPunct="1"/>
            <a:r>
              <a:rPr lang="en-US" altLang="en-US"/>
              <a:t>Gaelic Football</a:t>
            </a:r>
          </a:p>
          <a:p>
            <a:pPr eaLnBrk="1" hangingPunct="1"/>
            <a:r>
              <a:rPr lang="en-US" altLang="en-US"/>
              <a:t>Soccer</a:t>
            </a:r>
          </a:p>
          <a:p>
            <a:pPr eaLnBrk="1" hangingPunct="1"/>
            <a:r>
              <a:rPr lang="en-US" altLang="en-US"/>
              <a:t>Basketball</a:t>
            </a:r>
          </a:p>
          <a:p>
            <a:pPr eaLnBrk="1" hangingPunct="1"/>
            <a:r>
              <a:rPr lang="en-US" altLang="en-US"/>
              <a:t>Rugby</a:t>
            </a:r>
          </a:p>
          <a:p>
            <a:pPr eaLnBrk="1" hangingPunct="1"/>
            <a:r>
              <a:rPr lang="en-US" altLang="en-US"/>
              <a:t>Athletics</a:t>
            </a:r>
          </a:p>
        </p:txBody>
      </p:sp>
      <p:sp>
        <p:nvSpPr>
          <p:cNvPr id="2" name="Title 1">
            <a:extLst>
              <a:ext uri="{FF2B5EF4-FFF2-40B4-BE49-F238E27FC236}">
                <a16:creationId xmlns:a16="http://schemas.microsoft.com/office/drawing/2014/main" id="{DD6EB0A3-74C2-4933-B5D8-F60C675C762B}"/>
              </a:ext>
            </a:extLst>
          </p:cNvPr>
          <p:cNvSpPr>
            <a:spLocks noGrp="1"/>
          </p:cNvSpPr>
          <p:nvPr>
            <p:ph type="title"/>
          </p:nvPr>
        </p:nvSpPr>
        <p:spPr/>
        <p:txBody>
          <a:bodyPr/>
          <a:lstStyle/>
          <a:p>
            <a:pPr algn="ctr" eaLnBrk="1" hangingPunct="1">
              <a:defRPr/>
            </a:pPr>
            <a:r>
              <a:rPr lang="en-IE" dirty="0"/>
              <a:t>Extra Curricular activities</a:t>
            </a:r>
            <a:br>
              <a:rPr lang="en-IE" dirty="0"/>
            </a:br>
            <a:r>
              <a:rPr lang="en-IE" dirty="0"/>
              <a:t> in Wexford CBS</a:t>
            </a:r>
          </a:p>
        </p:txBody>
      </p:sp>
      <p:pic>
        <p:nvPicPr>
          <p:cNvPr id="68612" name="Picture 3">
            <a:extLst>
              <a:ext uri="{FF2B5EF4-FFF2-40B4-BE49-F238E27FC236}">
                <a16:creationId xmlns:a16="http://schemas.microsoft.com/office/drawing/2014/main" id="{738325E7-0B34-E625-F6F3-F6A5396D0E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79975" y="2409825"/>
            <a:ext cx="2444750"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4">
            <a:extLst>
              <a:ext uri="{FF2B5EF4-FFF2-40B4-BE49-F238E27FC236}">
                <a16:creationId xmlns:a16="http://schemas.microsoft.com/office/drawing/2014/main" id="{AE660F00-038C-8698-B6D8-6C2D4E1225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10538" y="4440238"/>
            <a:ext cx="3128962"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AutoShape 6" descr="Image result for cycle against suicide squad">
            <a:extLst>
              <a:ext uri="{FF2B5EF4-FFF2-40B4-BE49-F238E27FC236}">
                <a16:creationId xmlns:a16="http://schemas.microsoft.com/office/drawing/2014/main" id="{12FD8564-B464-F5FA-F279-7D6776D65B42}"/>
              </a:ext>
            </a:extLst>
          </p:cNvPr>
          <p:cNvSpPr>
            <a:spLocks noChangeAspect="1" noChangeArrowheads="1"/>
          </p:cNvSpPr>
          <p:nvPr/>
        </p:nvSpPr>
        <p:spPr bwMode="auto">
          <a:xfrm>
            <a:off x="149225" y="-144463"/>
            <a:ext cx="1066800" cy="1066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defRPr>
            </a:lvl9pPr>
          </a:lstStyle>
          <a:p>
            <a:endParaRPr lang="en-IE" altLang="en-US"/>
          </a:p>
        </p:txBody>
      </p:sp>
      <p:pic>
        <p:nvPicPr>
          <p:cNvPr id="68615" name="Picture 8">
            <a:extLst>
              <a:ext uri="{FF2B5EF4-FFF2-40B4-BE49-F238E27FC236}">
                <a16:creationId xmlns:a16="http://schemas.microsoft.com/office/drawing/2014/main" id="{8D11DFAF-577E-2F99-92AA-FC1DD9FC2C6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16875" y="2093913"/>
            <a:ext cx="241935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6" name="Picture 9">
            <a:extLst>
              <a:ext uri="{FF2B5EF4-FFF2-40B4-BE49-F238E27FC236}">
                <a16:creationId xmlns:a16="http://schemas.microsoft.com/office/drawing/2014/main" id="{5C934D93-BE1F-6092-ADF4-054B5A1A132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57738" y="4114800"/>
            <a:ext cx="3148012"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5AC74-239E-4498-8C8D-AAE6091AAC5B}"/>
              </a:ext>
            </a:extLst>
          </p:cNvPr>
          <p:cNvSpPr>
            <a:spLocks noGrp="1"/>
          </p:cNvSpPr>
          <p:nvPr>
            <p:ph type="title"/>
          </p:nvPr>
        </p:nvSpPr>
        <p:spPr/>
        <p:txBody>
          <a:bodyPr/>
          <a:lstStyle/>
          <a:p>
            <a:pPr algn="ctr">
              <a:defRPr/>
            </a:pPr>
            <a:r>
              <a:rPr lang="en-GB" dirty="0"/>
              <a:t>New CBS Astroturf Pitch</a:t>
            </a:r>
            <a:endParaRPr lang="en-IE" dirty="0"/>
          </a:p>
        </p:txBody>
      </p:sp>
      <p:sp>
        <p:nvSpPr>
          <p:cNvPr id="69635" name="Content Placeholder 2">
            <a:extLst>
              <a:ext uri="{FF2B5EF4-FFF2-40B4-BE49-F238E27FC236}">
                <a16:creationId xmlns:a16="http://schemas.microsoft.com/office/drawing/2014/main" id="{DA04B379-4B62-CE8F-493B-CB2C70431AD5}"/>
              </a:ext>
            </a:extLst>
          </p:cNvPr>
          <p:cNvSpPr>
            <a:spLocks noGrp="1" noChangeArrowheads="1"/>
          </p:cNvSpPr>
          <p:nvPr>
            <p:ph idx="1"/>
          </p:nvPr>
        </p:nvSpPr>
        <p:spPr>
          <a:xfrm>
            <a:off x="8853488" y="2617788"/>
            <a:ext cx="4262437" cy="1074737"/>
          </a:xfrm>
        </p:spPr>
        <p:txBody>
          <a:bodyPr/>
          <a:lstStyle/>
          <a:p>
            <a:endParaRPr lang="en-IE" altLang="en-US"/>
          </a:p>
        </p:txBody>
      </p:sp>
      <p:pic>
        <p:nvPicPr>
          <p:cNvPr id="69636" name="Picture 2" descr="728FA6AD-58B3-4B45-8F58-2341C1BBAE31-L0-001">
            <a:extLst>
              <a:ext uri="{FF2B5EF4-FFF2-40B4-BE49-F238E27FC236}">
                <a16:creationId xmlns:a16="http://schemas.microsoft.com/office/drawing/2014/main" id="{DF7BF4BF-9F9D-A0C7-A19C-1892D0A3C6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9213" y="2093913"/>
            <a:ext cx="44608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3" descr="9EBCC7B9-0A00-4339-A9A5-C6D95E751388-L0-001">
            <a:extLst>
              <a:ext uri="{FF2B5EF4-FFF2-40B4-BE49-F238E27FC236}">
                <a16:creationId xmlns:a16="http://schemas.microsoft.com/office/drawing/2014/main" id="{F4AEAA79-8E26-6944-BD46-E593C23BD9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9325" y="2055813"/>
            <a:ext cx="4735513"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8E6CF-9ABB-4229-948F-EDAA3AF6D1AA}"/>
              </a:ext>
            </a:extLst>
          </p:cNvPr>
          <p:cNvSpPr>
            <a:spLocks noGrp="1"/>
          </p:cNvSpPr>
          <p:nvPr>
            <p:ph type="ctrTitle"/>
          </p:nvPr>
        </p:nvSpPr>
        <p:spPr/>
        <p:txBody>
          <a:bodyPr/>
          <a:lstStyle/>
          <a:p>
            <a:pPr algn="ctr" eaLnBrk="1" fontAlgn="auto" hangingPunct="1">
              <a:spcAft>
                <a:spcPts val="0"/>
              </a:spcAft>
              <a:defRPr/>
            </a:pPr>
            <a:r>
              <a:rPr lang="en-GB" dirty="0"/>
              <a:t>D</a:t>
            </a:r>
            <a:r>
              <a:rPr lang="en-IE" dirty="0" err="1"/>
              <a:t>igital</a:t>
            </a:r>
            <a:r>
              <a:rPr lang="en-IE" dirty="0"/>
              <a:t> Communications</a:t>
            </a:r>
          </a:p>
        </p:txBody>
      </p:sp>
      <p:sp>
        <p:nvSpPr>
          <p:cNvPr id="3" name="Subtitle 2">
            <a:extLst>
              <a:ext uri="{FF2B5EF4-FFF2-40B4-BE49-F238E27FC236}">
                <a16:creationId xmlns:a16="http://schemas.microsoft.com/office/drawing/2014/main" id="{4E5121E8-B8A7-4B45-84A4-DA180945DCCB}"/>
              </a:ext>
            </a:extLst>
          </p:cNvPr>
          <p:cNvSpPr>
            <a:spLocks noGrp="1"/>
          </p:cNvSpPr>
          <p:nvPr>
            <p:ph type="subTitle" idx="1"/>
          </p:nvPr>
        </p:nvSpPr>
        <p:spPr>
          <a:xfrm>
            <a:off x="1069975" y="4389438"/>
            <a:ext cx="7891463" cy="2241550"/>
          </a:xfrm>
        </p:spPr>
        <p:txBody>
          <a:bodyPr rtlCol="0"/>
          <a:lstStyle/>
          <a:p>
            <a:pPr algn="ctr" eaLnBrk="1" fontAlgn="auto" hangingPunct="1">
              <a:spcAft>
                <a:spcPts val="0"/>
              </a:spcAft>
              <a:buClr>
                <a:schemeClr val="accent1">
                  <a:lumMod val="75000"/>
                </a:schemeClr>
              </a:buClr>
              <a:defRPr/>
            </a:pPr>
            <a:r>
              <a:rPr lang="en-US" altLang="en-US" sz="4000" dirty="0">
                <a:latin typeface="+mj-lt"/>
              </a:rPr>
              <a:t>John Nolan</a:t>
            </a:r>
          </a:p>
          <a:p>
            <a:pPr algn="ctr">
              <a:spcAft>
                <a:spcPts val="0"/>
              </a:spcAft>
              <a:defRPr/>
            </a:pPr>
            <a:endParaRPr lang="en-US" altLang="en-US" sz="3600" i="1" dirty="0">
              <a:latin typeface="Rockwell Condense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45B52-1ED7-4770-8F79-A184D43F6228}"/>
              </a:ext>
            </a:extLst>
          </p:cNvPr>
          <p:cNvSpPr>
            <a:spLocks noGrp="1"/>
          </p:cNvSpPr>
          <p:nvPr>
            <p:ph type="title"/>
          </p:nvPr>
        </p:nvSpPr>
        <p:spPr/>
        <p:txBody>
          <a:bodyPr/>
          <a:lstStyle/>
          <a:p>
            <a:pPr>
              <a:defRPr/>
            </a:pPr>
            <a:endParaRPr lang="en-IE"/>
          </a:p>
        </p:txBody>
      </p:sp>
      <p:pic>
        <p:nvPicPr>
          <p:cNvPr id="71683" name="Content Placeholder 4">
            <a:extLst>
              <a:ext uri="{FF2B5EF4-FFF2-40B4-BE49-F238E27FC236}">
                <a16:creationId xmlns:a16="http://schemas.microsoft.com/office/drawing/2014/main" id="{84913C6F-6B19-D7D2-C203-006EE9B2287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03263" y="95250"/>
            <a:ext cx="9409112" cy="5292725"/>
          </a:xfrm>
        </p:spPr>
      </p:pic>
      <p:cxnSp>
        <p:nvCxnSpPr>
          <p:cNvPr id="9" name="Straight Arrow Connector 8">
            <a:extLst>
              <a:ext uri="{FF2B5EF4-FFF2-40B4-BE49-F238E27FC236}">
                <a16:creationId xmlns:a16="http://schemas.microsoft.com/office/drawing/2014/main" id="{D6DABD75-7163-4F64-8A2D-AC4B610FC831}"/>
              </a:ext>
            </a:extLst>
          </p:cNvPr>
          <p:cNvCxnSpPr/>
          <p:nvPr/>
        </p:nvCxnSpPr>
        <p:spPr>
          <a:xfrm flipH="1">
            <a:off x="6000750" y="2379663"/>
            <a:ext cx="4749800" cy="16827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1685" name="TextBox 10">
            <a:extLst>
              <a:ext uri="{FF2B5EF4-FFF2-40B4-BE49-F238E27FC236}">
                <a16:creationId xmlns:a16="http://schemas.microsoft.com/office/drawing/2014/main" id="{6E2FC016-FF72-C44F-D215-3C4E70FD3BEE}"/>
              </a:ext>
            </a:extLst>
          </p:cNvPr>
          <p:cNvSpPr txBox="1">
            <a:spLocks noChangeArrowheads="1"/>
          </p:cNvSpPr>
          <p:nvPr/>
        </p:nvSpPr>
        <p:spPr bwMode="auto">
          <a:xfrm>
            <a:off x="10777538" y="1949450"/>
            <a:ext cx="1152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defRPr>
            </a:lvl9pPr>
          </a:lstStyle>
          <a:p>
            <a:r>
              <a:rPr lang="en-GB" altLang="en-US" sz="1200"/>
              <a:t>Click here to create your password</a:t>
            </a:r>
            <a:endParaRPr lang="en-IE" altLang="en-US" sz="12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CB6E1-6E7D-448C-ADD8-8CF32EA52303}"/>
              </a:ext>
            </a:extLst>
          </p:cNvPr>
          <p:cNvSpPr>
            <a:spLocks noGrp="1"/>
          </p:cNvSpPr>
          <p:nvPr>
            <p:ph type="title"/>
          </p:nvPr>
        </p:nvSpPr>
        <p:spPr/>
        <p:txBody>
          <a:bodyPr/>
          <a:lstStyle/>
          <a:p>
            <a:pPr>
              <a:defRPr/>
            </a:pPr>
            <a:r>
              <a:rPr lang="en-IE" dirty="0"/>
              <a:t>Junior Cycle</a:t>
            </a:r>
            <a:br>
              <a:rPr lang="en-IE" dirty="0"/>
            </a:br>
            <a:endParaRPr lang="en-IE" dirty="0"/>
          </a:p>
        </p:txBody>
      </p:sp>
      <p:sp>
        <p:nvSpPr>
          <p:cNvPr id="3" name="Content Placeholder 2">
            <a:extLst>
              <a:ext uri="{FF2B5EF4-FFF2-40B4-BE49-F238E27FC236}">
                <a16:creationId xmlns:a16="http://schemas.microsoft.com/office/drawing/2014/main" id="{82581CDF-F182-47F7-B8E9-34B66B77B8EB}"/>
              </a:ext>
            </a:extLst>
          </p:cNvPr>
          <p:cNvSpPr>
            <a:spLocks noGrp="1"/>
          </p:cNvSpPr>
          <p:nvPr>
            <p:ph idx="1"/>
          </p:nvPr>
        </p:nvSpPr>
        <p:spPr>
          <a:xfrm>
            <a:off x="1069975" y="1341438"/>
            <a:ext cx="10718800" cy="5327650"/>
          </a:xfrm>
        </p:spPr>
        <p:txBody>
          <a:bodyPr/>
          <a:lstStyle/>
          <a:p>
            <a:pPr>
              <a:defRPr/>
            </a:pPr>
            <a:endParaRPr lang="en-IE" sz="2400" dirty="0"/>
          </a:p>
          <a:p>
            <a:pPr>
              <a:defRPr/>
            </a:pPr>
            <a:r>
              <a:rPr lang="en-IE" sz="2400" dirty="0"/>
              <a:t>8 exam subjects</a:t>
            </a:r>
          </a:p>
          <a:p>
            <a:pPr>
              <a:defRPr/>
            </a:pPr>
            <a:r>
              <a:rPr lang="en-IE" sz="2400" dirty="0"/>
              <a:t>3 short courses (P.E., C.S.P.E., S.P.H.E)</a:t>
            </a:r>
          </a:p>
          <a:p>
            <a:pPr>
              <a:defRPr/>
            </a:pPr>
            <a:r>
              <a:rPr lang="en-IE" sz="2400" dirty="0"/>
              <a:t>Formal Certification </a:t>
            </a:r>
            <a:r>
              <a:rPr lang="en-IE" sz="2400" b="1" dirty="0">
                <a:effectLst>
                  <a:outerShdw blurRad="38100" dist="38100" dir="2700000" algn="tl">
                    <a:srgbClr val="000000">
                      <a:alpha val="43137"/>
                    </a:srgbClr>
                  </a:outerShdw>
                </a:effectLst>
              </a:rPr>
              <a:t>- Junior Cycle Profile of Achievement </a:t>
            </a:r>
            <a:r>
              <a:rPr lang="en-IE" sz="2400" dirty="0"/>
              <a:t>– RESULTS IN THESE SUBJECTS PLUS OTHER AREAS OF LEARNING</a:t>
            </a:r>
          </a:p>
          <a:p>
            <a:pPr>
              <a:defRPr/>
            </a:pPr>
            <a:endParaRPr lang="en-IE" sz="2400" dirty="0"/>
          </a:p>
          <a:p>
            <a:pPr marL="342900" lvl="2" indent="-342900">
              <a:defRPr/>
            </a:pPr>
            <a:r>
              <a:rPr lang="en-IE" sz="3200" dirty="0"/>
              <a:t>Wellbeing</a:t>
            </a:r>
            <a:r>
              <a:rPr lang="en-IE" dirty="0"/>
              <a:t> – (Made up of P.E., C.S.P.E., S.P.H.E., Guidance)</a:t>
            </a:r>
          </a:p>
        </p:txBody>
      </p:sp>
    </p:spTree>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5A3C1-61AF-4102-A99E-58DA2EA8B2A3}"/>
              </a:ext>
            </a:extLst>
          </p:cNvPr>
          <p:cNvSpPr>
            <a:spLocks noGrp="1"/>
          </p:cNvSpPr>
          <p:nvPr>
            <p:ph type="title"/>
          </p:nvPr>
        </p:nvSpPr>
        <p:spPr/>
        <p:txBody>
          <a:bodyPr/>
          <a:lstStyle/>
          <a:p>
            <a:pPr>
              <a:defRPr/>
            </a:pPr>
            <a:endParaRPr lang="en-IE"/>
          </a:p>
        </p:txBody>
      </p:sp>
      <p:pic>
        <p:nvPicPr>
          <p:cNvPr id="72707" name="Content Placeholder 4">
            <a:extLst>
              <a:ext uri="{FF2B5EF4-FFF2-40B4-BE49-F238E27FC236}">
                <a16:creationId xmlns:a16="http://schemas.microsoft.com/office/drawing/2014/main" id="{AB16831B-58C1-8207-58F7-0D6749F1A48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33450" y="315913"/>
            <a:ext cx="10113963" cy="5689600"/>
          </a:xfrm>
        </p:spPr>
      </p:pic>
      <p:sp>
        <p:nvSpPr>
          <p:cNvPr id="72708" name="TextBox 5">
            <a:extLst>
              <a:ext uri="{FF2B5EF4-FFF2-40B4-BE49-F238E27FC236}">
                <a16:creationId xmlns:a16="http://schemas.microsoft.com/office/drawing/2014/main" id="{DFF87404-4CA5-177C-CA04-9FC1CEF00C11}"/>
              </a:ext>
            </a:extLst>
          </p:cNvPr>
          <p:cNvSpPr txBox="1">
            <a:spLocks noChangeArrowheads="1"/>
          </p:cNvSpPr>
          <p:nvPr/>
        </p:nvSpPr>
        <p:spPr bwMode="auto">
          <a:xfrm>
            <a:off x="9082088" y="2520950"/>
            <a:ext cx="2271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defRPr>
            </a:lvl9pPr>
          </a:lstStyle>
          <a:p>
            <a:r>
              <a:rPr lang="en-GB" altLang="en-US"/>
              <a:t>Enter user name here</a:t>
            </a:r>
            <a:endParaRPr lang="en-IE" altLang="en-US"/>
          </a:p>
        </p:txBody>
      </p:sp>
      <p:cxnSp>
        <p:nvCxnSpPr>
          <p:cNvPr id="8" name="Straight Arrow Connector 7">
            <a:extLst>
              <a:ext uri="{FF2B5EF4-FFF2-40B4-BE49-F238E27FC236}">
                <a16:creationId xmlns:a16="http://schemas.microsoft.com/office/drawing/2014/main" id="{E4BF561B-6DDC-494F-A02D-3ED4B40F71FE}"/>
              </a:ext>
            </a:extLst>
          </p:cNvPr>
          <p:cNvCxnSpPr/>
          <p:nvPr/>
        </p:nvCxnSpPr>
        <p:spPr>
          <a:xfrm flipH="1">
            <a:off x="6657975" y="2671763"/>
            <a:ext cx="2184400" cy="4889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2710" name="TextBox 8">
            <a:extLst>
              <a:ext uri="{FF2B5EF4-FFF2-40B4-BE49-F238E27FC236}">
                <a16:creationId xmlns:a16="http://schemas.microsoft.com/office/drawing/2014/main" id="{AD0F2B50-7293-97FE-5B43-1C2C2076AF04}"/>
              </a:ext>
            </a:extLst>
          </p:cNvPr>
          <p:cNvSpPr txBox="1">
            <a:spLocks noChangeArrowheads="1"/>
          </p:cNvSpPr>
          <p:nvPr/>
        </p:nvSpPr>
        <p:spPr bwMode="auto">
          <a:xfrm>
            <a:off x="8680450" y="3835400"/>
            <a:ext cx="24971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defRPr>
            </a:lvl9pPr>
          </a:lstStyle>
          <a:p>
            <a:r>
              <a:rPr lang="en-GB" altLang="en-US"/>
              <a:t>Enter last 4 digits of your mobile here</a:t>
            </a:r>
            <a:endParaRPr lang="en-IE" altLang="en-US"/>
          </a:p>
        </p:txBody>
      </p:sp>
      <p:cxnSp>
        <p:nvCxnSpPr>
          <p:cNvPr id="11" name="Straight Arrow Connector 10">
            <a:extLst>
              <a:ext uri="{FF2B5EF4-FFF2-40B4-BE49-F238E27FC236}">
                <a16:creationId xmlns:a16="http://schemas.microsoft.com/office/drawing/2014/main" id="{0E7AE862-7F31-4A65-9EFB-9E526543323B}"/>
              </a:ext>
            </a:extLst>
          </p:cNvPr>
          <p:cNvCxnSpPr/>
          <p:nvPr/>
        </p:nvCxnSpPr>
        <p:spPr>
          <a:xfrm flipH="1" flipV="1">
            <a:off x="6586538" y="3968750"/>
            <a:ext cx="1998662" cy="1412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CAC45-A98B-4137-8998-51B4E3017270}"/>
              </a:ext>
            </a:extLst>
          </p:cNvPr>
          <p:cNvSpPr>
            <a:spLocks noGrp="1"/>
          </p:cNvSpPr>
          <p:nvPr>
            <p:ph type="title"/>
          </p:nvPr>
        </p:nvSpPr>
        <p:spPr/>
        <p:txBody>
          <a:bodyPr/>
          <a:lstStyle/>
          <a:p>
            <a:pPr>
              <a:defRPr/>
            </a:pPr>
            <a:endParaRPr lang="en-IE"/>
          </a:p>
        </p:txBody>
      </p:sp>
      <p:pic>
        <p:nvPicPr>
          <p:cNvPr id="73731" name="Content Placeholder 4">
            <a:extLst>
              <a:ext uri="{FF2B5EF4-FFF2-40B4-BE49-F238E27FC236}">
                <a16:creationId xmlns:a16="http://schemas.microsoft.com/office/drawing/2014/main" id="{26D11773-5421-1EA4-E0DE-FA3A3CA8028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30200" y="212725"/>
            <a:ext cx="11649075" cy="6551613"/>
          </a:xfrm>
        </p:spPr>
      </p:pic>
      <p:sp>
        <p:nvSpPr>
          <p:cNvPr id="7" name="Rectangle 6">
            <a:extLst>
              <a:ext uri="{FF2B5EF4-FFF2-40B4-BE49-F238E27FC236}">
                <a16:creationId xmlns:a16="http://schemas.microsoft.com/office/drawing/2014/main" id="{FC7D8A60-B524-4D89-B4EE-3D3F35B1BD1D}"/>
              </a:ext>
            </a:extLst>
          </p:cNvPr>
          <p:cNvSpPr/>
          <p:nvPr/>
        </p:nvSpPr>
        <p:spPr>
          <a:xfrm>
            <a:off x="5105400" y="3195638"/>
            <a:ext cx="877888" cy="1508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8" name="Rectangle 7">
            <a:extLst>
              <a:ext uri="{FF2B5EF4-FFF2-40B4-BE49-F238E27FC236}">
                <a16:creationId xmlns:a16="http://schemas.microsoft.com/office/drawing/2014/main" id="{E9881B07-2FA9-4CF7-BFFD-91CBB1257310}"/>
              </a:ext>
            </a:extLst>
          </p:cNvPr>
          <p:cNvSpPr/>
          <p:nvPr/>
        </p:nvSpPr>
        <p:spPr>
          <a:xfrm>
            <a:off x="8504238" y="3429000"/>
            <a:ext cx="719137" cy="130175"/>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FCEE1-6506-41DD-A9C0-CC9CD39FE8FA}"/>
              </a:ext>
            </a:extLst>
          </p:cNvPr>
          <p:cNvSpPr>
            <a:spLocks noGrp="1"/>
          </p:cNvSpPr>
          <p:nvPr>
            <p:ph type="title"/>
          </p:nvPr>
        </p:nvSpPr>
        <p:spPr/>
        <p:txBody>
          <a:bodyPr/>
          <a:lstStyle/>
          <a:p>
            <a:pPr>
              <a:defRPr/>
            </a:pPr>
            <a:endParaRPr lang="en-IE"/>
          </a:p>
        </p:txBody>
      </p:sp>
      <p:pic>
        <p:nvPicPr>
          <p:cNvPr id="74755" name="Content Placeholder 4">
            <a:extLst>
              <a:ext uri="{FF2B5EF4-FFF2-40B4-BE49-F238E27FC236}">
                <a16:creationId xmlns:a16="http://schemas.microsoft.com/office/drawing/2014/main" id="{325F3E9E-F0FC-4BF8-C578-3086C13308B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0813" y="261938"/>
            <a:ext cx="11544300" cy="6494462"/>
          </a:xfr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F949C-EFA5-4A50-A7FD-A9F0BECBC7E9}"/>
              </a:ext>
            </a:extLst>
          </p:cNvPr>
          <p:cNvSpPr>
            <a:spLocks noGrp="1"/>
          </p:cNvSpPr>
          <p:nvPr>
            <p:ph type="title"/>
          </p:nvPr>
        </p:nvSpPr>
        <p:spPr/>
        <p:txBody>
          <a:bodyPr/>
          <a:lstStyle/>
          <a:p>
            <a:pPr>
              <a:defRPr/>
            </a:pPr>
            <a:endParaRPr lang="en-IE"/>
          </a:p>
        </p:txBody>
      </p:sp>
      <p:pic>
        <p:nvPicPr>
          <p:cNvPr id="75779" name="Content Placeholder 4">
            <a:extLst>
              <a:ext uri="{FF2B5EF4-FFF2-40B4-BE49-F238E27FC236}">
                <a16:creationId xmlns:a16="http://schemas.microsoft.com/office/drawing/2014/main" id="{57974582-B723-D1E4-4A15-0F4BD9D9721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6725" y="293688"/>
            <a:ext cx="10099675" cy="5681662"/>
          </a:xfrm>
        </p:spPr>
      </p:pic>
      <p:sp>
        <p:nvSpPr>
          <p:cNvPr id="6" name="Rectangle 5">
            <a:extLst>
              <a:ext uri="{FF2B5EF4-FFF2-40B4-BE49-F238E27FC236}">
                <a16:creationId xmlns:a16="http://schemas.microsoft.com/office/drawing/2014/main" id="{BB3ADAFA-2616-459A-BC64-294D3C6700C4}"/>
              </a:ext>
            </a:extLst>
          </p:cNvPr>
          <p:cNvSpPr/>
          <p:nvPr/>
        </p:nvSpPr>
        <p:spPr>
          <a:xfrm>
            <a:off x="2068513" y="1690688"/>
            <a:ext cx="931862" cy="173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8" name="Rectangle 7">
            <a:extLst>
              <a:ext uri="{FF2B5EF4-FFF2-40B4-BE49-F238E27FC236}">
                <a16:creationId xmlns:a16="http://schemas.microsoft.com/office/drawing/2014/main" id="{C725E669-3B0E-4993-AA0C-0DD1B15ACBCE}"/>
              </a:ext>
            </a:extLst>
          </p:cNvPr>
          <p:cNvSpPr/>
          <p:nvPr/>
        </p:nvSpPr>
        <p:spPr>
          <a:xfrm>
            <a:off x="2619375" y="4386263"/>
            <a:ext cx="381000" cy="173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9" name="Rectangle 8">
            <a:extLst>
              <a:ext uri="{FF2B5EF4-FFF2-40B4-BE49-F238E27FC236}">
                <a16:creationId xmlns:a16="http://schemas.microsoft.com/office/drawing/2014/main" id="{303EFED8-2470-4185-A06D-DDCE64C80659}"/>
              </a:ext>
            </a:extLst>
          </p:cNvPr>
          <p:cNvSpPr/>
          <p:nvPr/>
        </p:nvSpPr>
        <p:spPr>
          <a:xfrm>
            <a:off x="2619375" y="4802188"/>
            <a:ext cx="709613" cy="174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10" name="Rectangle 9">
            <a:extLst>
              <a:ext uri="{FF2B5EF4-FFF2-40B4-BE49-F238E27FC236}">
                <a16:creationId xmlns:a16="http://schemas.microsoft.com/office/drawing/2014/main" id="{002354AB-E6AE-479D-8929-CD6F616064EC}"/>
              </a:ext>
            </a:extLst>
          </p:cNvPr>
          <p:cNvSpPr/>
          <p:nvPr/>
        </p:nvSpPr>
        <p:spPr>
          <a:xfrm>
            <a:off x="2619375" y="5219700"/>
            <a:ext cx="709613" cy="266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62C05-94FB-477B-8B47-E59E5F0368EB}"/>
              </a:ext>
            </a:extLst>
          </p:cNvPr>
          <p:cNvSpPr>
            <a:spLocks noGrp="1"/>
          </p:cNvSpPr>
          <p:nvPr>
            <p:ph type="title"/>
          </p:nvPr>
        </p:nvSpPr>
        <p:spPr>
          <a:xfrm>
            <a:off x="1069848" y="484632"/>
            <a:ext cx="10058400" cy="1609344"/>
          </a:xfrm>
        </p:spPr>
        <p:txBody>
          <a:bodyPr/>
          <a:lstStyle/>
          <a:p>
            <a:pPr eaLnBrk="1" fontAlgn="auto" hangingPunct="1">
              <a:spcAft>
                <a:spcPts val="0"/>
              </a:spcAft>
              <a:defRPr/>
            </a:pPr>
            <a:r>
              <a:rPr lang="en-IE" dirty="0"/>
              <a:t>MAKING AN INFORMED CHOICE:</a:t>
            </a:r>
          </a:p>
        </p:txBody>
      </p:sp>
      <p:sp>
        <p:nvSpPr>
          <p:cNvPr id="3" name="Content Placeholder 2">
            <a:extLst>
              <a:ext uri="{FF2B5EF4-FFF2-40B4-BE49-F238E27FC236}">
                <a16:creationId xmlns:a16="http://schemas.microsoft.com/office/drawing/2014/main" id="{39AE64E2-A5F8-495A-9EC6-4CDEEF7C945E}"/>
              </a:ext>
            </a:extLst>
          </p:cNvPr>
          <p:cNvSpPr>
            <a:spLocks noGrp="1"/>
          </p:cNvSpPr>
          <p:nvPr>
            <p:ph idx="1"/>
          </p:nvPr>
        </p:nvSpPr>
        <p:spPr/>
        <p:txBody>
          <a:bodyPr rtlCol="0">
            <a:normAutofit/>
          </a:bodyPr>
          <a:lstStyle/>
          <a:p>
            <a:pPr marL="182880" indent="-182880" eaLnBrk="1" fontAlgn="auto" hangingPunct="1">
              <a:spcAft>
                <a:spcPts val="0"/>
              </a:spcAft>
              <a:buClr>
                <a:schemeClr val="accent1">
                  <a:lumMod val="75000"/>
                </a:schemeClr>
              </a:buClr>
              <a:defRPr/>
            </a:pPr>
            <a:r>
              <a:rPr lang="en-GB" dirty="0"/>
              <a:t> What subject might they like? (use the fact sheets)</a:t>
            </a:r>
          </a:p>
          <a:p>
            <a:pPr marL="0" indent="0" eaLnBrk="1" fontAlgn="auto" hangingPunct="1">
              <a:spcAft>
                <a:spcPts val="0"/>
              </a:spcAft>
              <a:buClr>
                <a:schemeClr val="accent1">
                  <a:lumMod val="75000"/>
                </a:schemeClr>
              </a:buClr>
              <a:buFont typeface="Wingdings" panose="05000000000000000000" pitchFamily="2" charset="2"/>
              <a:buNone/>
              <a:defRPr/>
            </a:pPr>
            <a:endParaRPr lang="en-GB" dirty="0"/>
          </a:p>
          <a:p>
            <a:pPr marL="182880" indent="-182880" eaLnBrk="1" fontAlgn="auto" hangingPunct="1">
              <a:spcAft>
                <a:spcPts val="0"/>
              </a:spcAft>
              <a:buClr>
                <a:schemeClr val="accent1">
                  <a:lumMod val="75000"/>
                </a:schemeClr>
              </a:buClr>
              <a:defRPr/>
            </a:pPr>
            <a:r>
              <a:rPr lang="en-GB" dirty="0"/>
              <a:t>What subjects might they need?</a:t>
            </a:r>
          </a:p>
          <a:p>
            <a:pPr marL="0" indent="0" eaLnBrk="1" fontAlgn="auto" hangingPunct="1">
              <a:spcAft>
                <a:spcPts val="0"/>
              </a:spcAft>
              <a:buClr>
                <a:schemeClr val="accent1">
                  <a:lumMod val="75000"/>
                </a:schemeClr>
              </a:buClr>
              <a:buFont typeface="Wingdings" panose="05000000000000000000" pitchFamily="2" charset="2"/>
              <a:buNone/>
              <a:defRPr/>
            </a:pPr>
            <a:endParaRPr lang="en-GB" dirty="0"/>
          </a:p>
          <a:p>
            <a:pPr marL="182880" indent="-182880" eaLnBrk="1" fontAlgn="auto" hangingPunct="1">
              <a:spcAft>
                <a:spcPts val="0"/>
              </a:spcAft>
              <a:buClr>
                <a:schemeClr val="accent1">
                  <a:lumMod val="75000"/>
                </a:schemeClr>
              </a:buClr>
              <a:defRPr/>
            </a:pPr>
            <a:r>
              <a:rPr lang="en-GB" dirty="0"/>
              <a:t>Balanced choice of subjects</a:t>
            </a:r>
          </a:p>
          <a:p>
            <a:pPr marL="182880" indent="-182880" eaLnBrk="1" fontAlgn="auto" hangingPunct="1">
              <a:spcAft>
                <a:spcPts val="0"/>
              </a:spcAft>
              <a:buClr>
                <a:schemeClr val="accent1">
                  <a:lumMod val="75000"/>
                </a:schemeClr>
              </a:buClr>
              <a:defRPr/>
            </a:pPr>
            <a:endParaRPr lang="en-IE" dirty="0"/>
          </a:p>
          <a:p>
            <a:pPr marL="182880" indent="-182880" eaLnBrk="1" fontAlgn="auto" hangingPunct="1">
              <a:spcAft>
                <a:spcPts val="0"/>
              </a:spcAft>
              <a:buClr>
                <a:schemeClr val="accent1">
                  <a:lumMod val="75000"/>
                </a:schemeClr>
              </a:buClr>
              <a:defRPr/>
            </a:pPr>
            <a:r>
              <a:rPr lang="en-IE" dirty="0"/>
              <a:t>KEY ADVICE:</a:t>
            </a:r>
          </a:p>
          <a:p>
            <a:pPr marL="182880" indent="-182880" eaLnBrk="1" fontAlgn="auto" hangingPunct="1">
              <a:spcAft>
                <a:spcPts val="0"/>
              </a:spcAft>
              <a:buClr>
                <a:schemeClr val="accent1">
                  <a:lumMod val="75000"/>
                </a:schemeClr>
              </a:buClr>
              <a:defRPr/>
            </a:pPr>
            <a:r>
              <a:rPr lang="en-IE" sz="2400" dirty="0">
                <a:solidFill>
                  <a:srgbClr val="FF0000"/>
                </a:solidFill>
                <a:effectLst>
                  <a:outerShdw blurRad="38100" dist="38100" dir="2700000" algn="tl">
                    <a:srgbClr val="000000">
                      <a:alpha val="43137"/>
                    </a:srgbClr>
                  </a:outerShdw>
                </a:effectLst>
              </a:rPr>
              <a:t>PICK SUBJECTS THEY THINK THEY WILL ENJOY!!</a:t>
            </a:r>
            <a:endParaRPr lang="en-IE" sz="2400" dirty="0"/>
          </a:p>
        </p:txBody>
      </p:sp>
      <p:pic>
        <p:nvPicPr>
          <p:cNvPr id="76804" name="Picture 3">
            <a:extLst>
              <a:ext uri="{FF2B5EF4-FFF2-40B4-BE49-F238E27FC236}">
                <a16:creationId xmlns:a16="http://schemas.microsoft.com/office/drawing/2014/main" id="{E35F25F9-3173-5168-3ADD-195D3466D6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6813" y="1570038"/>
            <a:ext cx="1998662" cy="20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3">
            <a:extLst>
              <a:ext uri="{FF2B5EF4-FFF2-40B4-BE49-F238E27FC236}">
                <a16:creationId xmlns:a16="http://schemas.microsoft.com/office/drawing/2014/main" id="{C1B75DBC-81F7-0E86-6227-F913E9EF31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7388" y="4262438"/>
            <a:ext cx="2765425" cy="184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BD93E-A8F5-47E8-89C1-19D319C6E6A7}"/>
              </a:ext>
            </a:extLst>
          </p:cNvPr>
          <p:cNvSpPr>
            <a:spLocks noGrp="1"/>
          </p:cNvSpPr>
          <p:nvPr>
            <p:ph type="ctrTitle"/>
          </p:nvPr>
        </p:nvSpPr>
        <p:spPr/>
        <p:txBody>
          <a:bodyPr/>
          <a:lstStyle/>
          <a:p>
            <a:pPr>
              <a:defRPr/>
            </a:pPr>
            <a:r>
              <a:rPr lang="en-IE" dirty="0"/>
              <a:t>Student Devices for September 2023</a:t>
            </a:r>
          </a:p>
        </p:txBody>
      </p:sp>
      <p:sp>
        <p:nvSpPr>
          <p:cNvPr id="77827" name="Subtitle 3">
            <a:extLst>
              <a:ext uri="{FF2B5EF4-FFF2-40B4-BE49-F238E27FC236}">
                <a16:creationId xmlns:a16="http://schemas.microsoft.com/office/drawing/2014/main" id="{5EB02D35-4302-91F7-0D12-0E4CB590D8C9}"/>
              </a:ext>
            </a:extLst>
          </p:cNvPr>
          <p:cNvSpPr>
            <a:spLocks noGrp="1" noChangeArrowheads="1"/>
          </p:cNvSpPr>
          <p:nvPr>
            <p:ph type="subTitle" idx="1"/>
          </p:nvPr>
        </p:nvSpPr>
        <p:spPr>
          <a:xfrm>
            <a:off x="1069975" y="4389438"/>
            <a:ext cx="7891463" cy="1069975"/>
          </a:xfrm>
        </p:spPr>
        <p:txBody>
          <a:bodyPr/>
          <a:lstStyle/>
          <a:p>
            <a:pPr algn="ctr"/>
            <a:r>
              <a:rPr lang="en-IE" altLang="en-US"/>
              <a:t>Fearghal Davey</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8E954-8601-4B47-B2BA-C19B1933CC34}"/>
              </a:ext>
            </a:extLst>
          </p:cNvPr>
          <p:cNvSpPr>
            <a:spLocks noGrp="1"/>
          </p:cNvSpPr>
          <p:nvPr>
            <p:ph type="title"/>
          </p:nvPr>
        </p:nvSpPr>
        <p:spPr/>
        <p:txBody>
          <a:bodyPr/>
          <a:lstStyle/>
          <a:p>
            <a:pPr>
              <a:defRPr/>
            </a:pPr>
            <a:r>
              <a:rPr lang="en-GB" dirty="0"/>
              <a:t>Why is Coláiste Éamonn </a:t>
            </a:r>
            <a:r>
              <a:rPr lang="en-GB" dirty="0" err="1"/>
              <a:t>rís</a:t>
            </a:r>
            <a:r>
              <a:rPr lang="en-GB" dirty="0"/>
              <a:t> introducing devices for first Years?</a:t>
            </a:r>
            <a:endParaRPr lang="en-IE" dirty="0"/>
          </a:p>
        </p:txBody>
      </p:sp>
      <p:sp>
        <p:nvSpPr>
          <p:cNvPr id="78851" name="Content Placeholder 2">
            <a:extLst>
              <a:ext uri="{FF2B5EF4-FFF2-40B4-BE49-F238E27FC236}">
                <a16:creationId xmlns:a16="http://schemas.microsoft.com/office/drawing/2014/main" id="{24B14D1D-CCA2-CBD3-FCB6-B0132004C4B3}"/>
              </a:ext>
            </a:extLst>
          </p:cNvPr>
          <p:cNvSpPr>
            <a:spLocks noGrp="1" noChangeArrowheads="1"/>
          </p:cNvSpPr>
          <p:nvPr>
            <p:ph idx="1"/>
          </p:nvPr>
        </p:nvSpPr>
        <p:spPr/>
        <p:txBody>
          <a:bodyPr/>
          <a:lstStyle/>
          <a:p>
            <a:r>
              <a:rPr lang="en-GB" altLang="en-US"/>
              <a:t>January 2022 – staff were surveyed for feedback on E – Learning in teaching and learning</a:t>
            </a:r>
          </a:p>
          <a:p>
            <a:r>
              <a:rPr lang="en-GB" altLang="en-US"/>
              <a:t>E – Learning is the use of digital technologies for teaching and learning.</a:t>
            </a:r>
          </a:p>
          <a:p>
            <a:pPr lvl="1"/>
            <a:r>
              <a:rPr lang="en-IE" altLang="en-US"/>
              <a:t> the majority of staff were happy with e-learning in the school some issues arose around the use of mobile phones and students </a:t>
            </a:r>
            <a:r>
              <a:rPr lang="en-IE" altLang="en-US" b="1"/>
              <a:t>not having access to a device</a:t>
            </a:r>
            <a:br>
              <a:rPr lang="en-GB" altLang="en-US" b="1"/>
            </a:br>
            <a:endParaRPr lang="en-GB" altLang="en-US" i="1"/>
          </a:p>
          <a:p>
            <a:pPr lvl="2"/>
            <a:r>
              <a:rPr lang="en-GB" altLang="en-US" i="1"/>
              <a:t>Difference between word etc on phone vs laptop/computer’’</a:t>
            </a:r>
          </a:p>
          <a:p>
            <a:pPr lvl="2"/>
            <a:r>
              <a:rPr lang="en-GB" altLang="en-US" i="1"/>
              <a:t>‘Small screen, hard for students to work’</a:t>
            </a:r>
          </a:p>
          <a:p>
            <a:pPr lvl="2"/>
            <a:r>
              <a:rPr lang="en-GB" altLang="en-US" i="1"/>
              <a:t>‘Do not get the benefit of all Office 365 apps’</a:t>
            </a:r>
          </a:p>
          <a:p>
            <a:pPr lvl="2"/>
            <a:r>
              <a:rPr lang="en-GB" altLang="en-US" i="1"/>
              <a:t>A prescribed School Device system would be safe and easier to monitor</a:t>
            </a:r>
          </a:p>
          <a:p>
            <a:r>
              <a:rPr lang="en-GB" altLang="en-US"/>
              <a:t>Following the results and issues raised by the survey, it was agreed to survey staff on whether to introduce student devices for incoming First Years.</a:t>
            </a:r>
          </a:p>
          <a:p>
            <a:endParaRPr lang="en-GB" altLang="en-US" i="1"/>
          </a:p>
          <a:p>
            <a:pPr lvl="2"/>
            <a:endParaRPr lang="en-IE" altLang="en-US" b="1"/>
          </a:p>
          <a:p>
            <a:pPr lvl="1"/>
            <a:endParaRPr lang="en-IE" alt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43136-B5F6-4360-B540-14483A8E5FA3}"/>
              </a:ext>
            </a:extLst>
          </p:cNvPr>
          <p:cNvSpPr>
            <a:spLocks noGrp="1"/>
          </p:cNvSpPr>
          <p:nvPr>
            <p:ph type="title"/>
          </p:nvPr>
        </p:nvSpPr>
        <p:spPr/>
        <p:txBody>
          <a:bodyPr/>
          <a:lstStyle/>
          <a:p>
            <a:pPr>
              <a:defRPr/>
            </a:pPr>
            <a:r>
              <a:rPr lang="en-GB" sz="3600" dirty="0"/>
              <a:t>Do students currently use their own device (mobile phone) in your classroom for digital learning? – February 2022</a:t>
            </a:r>
            <a:endParaRPr lang="en-IE" sz="3600" dirty="0"/>
          </a:p>
        </p:txBody>
      </p:sp>
      <p:sp>
        <p:nvSpPr>
          <p:cNvPr id="79875" name="Content Placeholder 2">
            <a:extLst>
              <a:ext uri="{FF2B5EF4-FFF2-40B4-BE49-F238E27FC236}">
                <a16:creationId xmlns:a16="http://schemas.microsoft.com/office/drawing/2014/main" id="{471F1E84-9C21-A5D1-C008-07B75BECDCB0}"/>
              </a:ext>
            </a:extLst>
          </p:cNvPr>
          <p:cNvSpPr>
            <a:spLocks noGrp="1" noChangeArrowheads="1"/>
          </p:cNvSpPr>
          <p:nvPr>
            <p:ph idx="1"/>
          </p:nvPr>
        </p:nvSpPr>
        <p:spPr>
          <a:xfrm>
            <a:off x="1069975" y="2157413"/>
            <a:ext cx="10058400" cy="4014787"/>
          </a:xfrm>
        </p:spPr>
        <p:txBody>
          <a:bodyPr/>
          <a:lstStyle/>
          <a:p>
            <a:r>
              <a:rPr lang="en-IE" altLang="en-US"/>
              <a:t>Yes – 35  - 87.5%</a:t>
            </a:r>
          </a:p>
          <a:p>
            <a:r>
              <a:rPr lang="en-IE" altLang="en-US"/>
              <a:t>No – 5  - 12.5%</a:t>
            </a:r>
          </a:p>
          <a:p>
            <a:pPr lvl="1"/>
            <a:endParaRPr lang="en-IE" altLang="en-US"/>
          </a:p>
        </p:txBody>
      </p:sp>
      <p:graphicFrame>
        <p:nvGraphicFramePr>
          <p:cNvPr id="79876" name="Chart 6">
            <a:extLst>
              <a:ext uri="{FF2B5EF4-FFF2-40B4-BE49-F238E27FC236}">
                <a16:creationId xmlns:a16="http://schemas.microsoft.com/office/drawing/2014/main" id="{CAB99BC2-1FAB-0924-2B9E-410FE01C0C96}"/>
              </a:ext>
            </a:extLst>
          </p:cNvPr>
          <p:cNvGraphicFramePr>
            <a:graphicFrameLocks/>
          </p:cNvGraphicFramePr>
          <p:nvPr/>
        </p:nvGraphicFramePr>
        <p:xfrm>
          <a:off x="1981200" y="2879725"/>
          <a:ext cx="8229600" cy="3011488"/>
        </p:xfrm>
        <a:graphic>
          <a:graphicData uri="http://schemas.openxmlformats.org/presentationml/2006/ole">
            <mc:AlternateContent xmlns:mc="http://schemas.openxmlformats.org/markup-compatibility/2006">
              <mc:Choice xmlns:v="urn:schemas-microsoft-com:vml" Requires="v">
                <p:oleObj spid="_x0000_s1030" name="Chart" r:id="rId3" imgW="8230313" imgH="3017782" progId="Excel.Chart.8">
                  <p:embed/>
                </p:oleObj>
              </mc:Choice>
              <mc:Fallback>
                <p:oleObj name="Chart" r:id="rId3" imgW="8230313" imgH="3017782" progId="Excel.Chart.8">
                  <p:embed/>
                  <p:pic>
                    <p:nvPicPr>
                      <p:cNvPr id="79876" name="Chart 6">
                        <a:extLst>
                          <a:ext uri="{FF2B5EF4-FFF2-40B4-BE49-F238E27FC236}">
                            <a16:creationId xmlns:a16="http://schemas.microsoft.com/office/drawing/2014/main" id="{CAB99BC2-1FAB-0924-2B9E-410FE01C0C96}"/>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2879725"/>
                        <a:ext cx="8229600" cy="301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558E7-73C1-4D88-8C41-6116E32FA161}"/>
              </a:ext>
            </a:extLst>
          </p:cNvPr>
          <p:cNvSpPr>
            <a:spLocks noGrp="1"/>
          </p:cNvSpPr>
          <p:nvPr>
            <p:ph type="title"/>
          </p:nvPr>
        </p:nvSpPr>
        <p:spPr/>
        <p:txBody>
          <a:bodyPr>
            <a:noAutofit/>
          </a:bodyPr>
          <a:lstStyle/>
          <a:p>
            <a:pPr>
              <a:defRPr/>
            </a:pPr>
            <a:r>
              <a:rPr lang="en-IE" sz="4400" b="1" dirty="0"/>
              <a:t>Student Devices in the Classroom,  Staff Survey February 2022</a:t>
            </a:r>
            <a:endParaRPr lang="en-IE" sz="4400" dirty="0"/>
          </a:p>
        </p:txBody>
      </p:sp>
      <p:graphicFrame>
        <p:nvGraphicFramePr>
          <p:cNvPr id="80899" name="Content Placeholder 5">
            <a:extLst>
              <a:ext uri="{FF2B5EF4-FFF2-40B4-BE49-F238E27FC236}">
                <a16:creationId xmlns:a16="http://schemas.microsoft.com/office/drawing/2014/main" id="{F3CEB3D0-4C8E-8DB3-A36C-B53D2D3D4021}"/>
              </a:ext>
            </a:extLst>
          </p:cNvPr>
          <p:cNvGraphicFramePr>
            <a:graphicFrameLocks noGrp="1"/>
          </p:cNvGraphicFramePr>
          <p:nvPr>
            <p:ph idx="1"/>
          </p:nvPr>
        </p:nvGraphicFramePr>
        <p:xfrm>
          <a:off x="1019175" y="2070100"/>
          <a:ext cx="10160000" cy="4152900"/>
        </p:xfrm>
        <a:graphic>
          <a:graphicData uri="http://schemas.openxmlformats.org/presentationml/2006/ole">
            <mc:AlternateContent xmlns:mc="http://schemas.openxmlformats.org/markup-compatibility/2006">
              <mc:Choice xmlns:v="urn:schemas-microsoft-com:vml" Requires="v">
                <p:oleObj spid="_x0000_s2054" name="Chart" r:id="rId3" imgW="10162913" imgH="4157832" progId="Excel.Chart.8">
                  <p:embed/>
                </p:oleObj>
              </mc:Choice>
              <mc:Fallback>
                <p:oleObj name="Chart" r:id="rId3" imgW="10162913" imgH="4157832" progId="Excel.Chart.8">
                  <p:embed/>
                  <p:pic>
                    <p:nvPicPr>
                      <p:cNvPr id="80899" name="Content Placeholder 5">
                        <a:extLst>
                          <a:ext uri="{FF2B5EF4-FFF2-40B4-BE49-F238E27FC236}">
                            <a16:creationId xmlns:a16="http://schemas.microsoft.com/office/drawing/2014/main" id="{F3CEB3D0-4C8E-8DB3-A36C-B53D2D3D4021}"/>
                          </a:ext>
                        </a:extLst>
                      </p:cNvPr>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9175" y="2070100"/>
                        <a:ext cx="101600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381DE-847F-40D0-A79D-E8F8EB981109}"/>
              </a:ext>
            </a:extLst>
          </p:cNvPr>
          <p:cNvSpPr>
            <a:spLocks noGrp="1"/>
          </p:cNvSpPr>
          <p:nvPr>
            <p:ph type="title"/>
          </p:nvPr>
        </p:nvSpPr>
        <p:spPr/>
        <p:txBody>
          <a:bodyPr/>
          <a:lstStyle/>
          <a:p>
            <a:r>
              <a:rPr lang="en-GB" dirty="0"/>
              <a:t>STUDENT DEVICES-PARENTAL SURVEY</a:t>
            </a:r>
            <a:endParaRPr lang="en-IE" dirty="0"/>
          </a:p>
        </p:txBody>
      </p:sp>
      <p:graphicFrame>
        <p:nvGraphicFramePr>
          <p:cNvPr id="6" name="Content Placeholder 5">
            <a:extLst>
              <a:ext uri="{FF2B5EF4-FFF2-40B4-BE49-F238E27FC236}">
                <a16:creationId xmlns:a16="http://schemas.microsoft.com/office/drawing/2014/main" id="{A942A005-AE68-4F80-8E2D-9240FE867AD6}"/>
              </a:ext>
            </a:extLst>
          </p:cNvPr>
          <p:cNvGraphicFramePr>
            <a:graphicFrameLocks noGrp="1"/>
          </p:cNvGraphicFramePr>
          <p:nvPr>
            <p:ph idx="1"/>
            <p:extLst>
              <p:ext uri="{D42A27DB-BD31-4B8C-83A1-F6EECF244321}">
                <p14:modId xmlns:p14="http://schemas.microsoft.com/office/powerpoint/2010/main" val="2563946573"/>
              </p:ext>
            </p:extLst>
          </p:nvPr>
        </p:nvGraphicFramePr>
        <p:xfrm>
          <a:off x="1069975" y="2120900"/>
          <a:ext cx="10058400" cy="40513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78547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A4D4E-962C-493D-A3AD-58CFD690310B}"/>
              </a:ext>
            </a:extLst>
          </p:cNvPr>
          <p:cNvSpPr>
            <a:spLocks noGrp="1"/>
          </p:cNvSpPr>
          <p:nvPr>
            <p:ph type="title"/>
          </p:nvPr>
        </p:nvSpPr>
        <p:spPr/>
        <p:txBody>
          <a:bodyPr/>
          <a:lstStyle/>
          <a:p>
            <a:pPr>
              <a:defRPr/>
            </a:pPr>
            <a:r>
              <a:rPr lang="en-IE" dirty="0">
                <a:solidFill>
                  <a:schemeClr val="tx1"/>
                </a:solidFill>
              </a:rPr>
              <a:t>School Day (Monday-</a:t>
            </a:r>
            <a:r>
              <a:rPr lang="en-IE" dirty="0" err="1">
                <a:solidFill>
                  <a:schemeClr val="tx1"/>
                </a:solidFill>
              </a:rPr>
              <a:t>wednesday</a:t>
            </a:r>
            <a:r>
              <a:rPr lang="en-IE" dirty="0">
                <a:solidFill>
                  <a:schemeClr val="tx1"/>
                </a:solidFill>
              </a:rPr>
              <a:t>)</a:t>
            </a:r>
            <a:endParaRPr lang="en-US" dirty="0">
              <a:solidFill>
                <a:schemeClr val="tx1"/>
              </a:solidFill>
            </a:endParaRPr>
          </a:p>
        </p:txBody>
      </p:sp>
      <p:sp>
        <p:nvSpPr>
          <p:cNvPr id="13315" name="Content Placeholder 2">
            <a:extLst>
              <a:ext uri="{FF2B5EF4-FFF2-40B4-BE49-F238E27FC236}">
                <a16:creationId xmlns:a16="http://schemas.microsoft.com/office/drawing/2014/main" id="{4A7F4490-7830-EC9D-6D62-CFD863888D75}"/>
              </a:ext>
            </a:extLst>
          </p:cNvPr>
          <p:cNvSpPr>
            <a:spLocks noGrp="1" noChangeArrowheads="1"/>
          </p:cNvSpPr>
          <p:nvPr>
            <p:ph idx="1"/>
          </p:nvPr>
        </p:nvSpPr>
        <p:spPr>
          <a:xfrm>
            <a:off x="1069975" y="1628775"/>
            <a:ext cx="9240838" cy="4968875"/>
          </a:xfrm>
        </p:spPr>
        <p:txBody>
          <a:bodyPr/>
          <a:lstStyle/>
          <a:p>
            <a:pPr marL="182245" indent="-182245"/>
            <a:endParaRPr lang="en-IE" altLang="en-US" dirty="0"/>
          </a:p>
          <a:p>
            <a:pPr marL="182245" indent="-182245"/>
            <a:r>
              <a:rPr lang="en-IE" altLang="en-US" dirty="0"/>
              <a:t>8:50am-Classes begin -2 x 1hr classes in morning before break</a:t>
            </a:r>
          </a:p>
          <a:p>
            <a:pPr marL="182245" indent="-182245"/>
            <a:r>
              <a:rPr lang="en-IE" altLang="en-US" dirty="0"/>
              <a:t>10.50am-11.05am-Morning Break</a:t>
            </a:r>
          </a:p>
          <a:p>
            <a:pPr marL="182245" indent="-182245"/>
            <a:r>
              <a:rPr lang="en-IE" altLang="en-US" dirty="0"/>
              <a:t>11.05am-1.05pm-2 x 1hr- Mid-morning classes </a:t>
            </a:r>
          </a:p>
          <a:p>
            <a:r>
              <a:rPr lang="en-IE" altLang="en-US" dirty="0"/>
              <a:t>1.05pm-1.45pm-Lunch Break</a:t>
            </a:r>
          </a:p>
          <a:p>
            <a:pPr marL="182245" indent="-182245"/>
            <a:r>
              <a:rPr lang="en-IE" altLang="en-US" dirty="0"/>
              <a:t>1.45pm-3:45pm-2 x 1hr Afternoon Classes </a:t>
            </a:r>
          </a:p>
          <a:p>
            <a:pPr marL="182245" indent="-182245"/>
            <a:r>
              <a:rPr lang="en-IE" altLang="en-US" dirty="0"/>
              <a:t>3.45pm- Home</a:t>
            </a:r>
          </a:p>
          <a:p>
            <a:pPr marL="182245" indent="-182245">
              <a:buNone/>
            </a:pPr>
            <a:endParaRPr lang="en-IE" altLang="en-US" dirty="0"/>
          </a:p>
          <a:p>
            <a:pPr marL="182245" indent="-182245"/>
            <a:endParaRPr lang="en-US" altLang="en-US" dirty="0"/>
          </a:p>
        </p:txBody>
      </p:sp>
    </p:spTree>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4EC62-F4B0-4186-8E16-AD479E80C4DE}"/>
              </a:ext>
            </a:extLst>
          </p:cNvPr>
          <p:cNvSpPr>
            <a:spLocks noGrp="1"/>
          </p:cNvSpPr>
          <p:nvPr>
            <p:ph type="title"/>
          </p:nvPr>
        </p:nvSpPr>
        <p:spPr>
          <a:xfrm>
            <a:off x="1023815" y="484188"/>
            <a:ext cx="10104560" cy="1609725"/>
          </a:xfrm>
        </p:spPr>
        <p:txBody>
          <a:bodyPr>
            <a:normAutofit fontScale="90000"/>
          </a:bodyPr>
          <a:lstStyle/>
          <a:p>
            <a:pPr>
              <a:defRPr/>
            </a:pPr>
            <a:r>
              <a:rPr lang="en-GB" b="1" dirty="0"/>
              <a:t>NCCA Key Skills of Junior Cycle and digital technology with students</a:t>
            </a:r>
            <a:endParaRPr lang="en-IE" dirty="0"/>
          </a:p>
        </p:txBody>
      </p:sp>
      <p:sp>
        <p:nvSpPr>
          <p:cNvPr id="82947" name="Content Placeholder 2">
            <a:extLst>
              <a:ext uri="{FF2B5EF4-FFF2-40B4-BE49-F238E27FC236}">
                <a16:creationId xmlns:a16="http://schemas.microsoft.com/office/drawing/2014/main" id="{495FD39B-BB04-A75F-C0A6-25D46C7C9487}"/>
              </a:ext>
            </a:extLst>
          </p:cNvPr>
          <p:cNvSpPr>
            <a:spLocks noGrp="1" noChangeArrowheads="1"/>
          </p:cNvSpPr>
          <p:nvPr>
            <p:ph idx="1"/>
          </p:nvPr>
        </p:nvSpPr>
        <p:spPr>
          <a:xfrm>
            <a:off x="1069975" y="2251075"/>
            <a:ext cx="10058400" cy="3921125"/>
          </a:xfrm>
        </p:spPr>
        <p:txBody>
          <a:bodyPr/>
          <a:lstStyle/>
          <a:p>
            <a:endParaRPr lang="en-GB" altLang="en-US"/>
          </a:p>
          <a:p>
            <a:r>
              <a:rPr lang="en-GB" altLang="en-US"/>
              <a:t>As a result, the NCCA have identified 8 key skills that students must learn and focus on in Junior Cycle. </a:t>
            </a:r>
          </a:p>
          <a:p>
            <a:r>
              <a:rPr lang="en-GB" altLang="en-US"/>
              <a:t>The NCCA also outlines that “Working with digital technology forms a part of each of these skills”, therefore planning and using technology to build students </a:t>
            </a:r>
            <a:r>
              <a:rPr lang="en-GB" altLang="en-US" b="1"/>
              <a:t>digital skills forms a fundamental part of learning and assessment in all Irish schools to prepare them with the skills they will need for the world of work today and into the future</a:t>
            </a:r>
            <a:endParaRPr lang="en-IE" alt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F8E32-24FB-4656-BE1C-22125C19A5BA}"/>
              </a:ext>
            </a:extLst>
          </p:cNvPr>
          <p:cNvSpPr>
            <a:spLocks noGrp="1"/>
          </p:cNvSpPr>
          <p:nvPr>
            <p:ph type="title"/>
          </p:nvPr>
        </p:nvSpPr>
        <p:spPr/>
        <p:txBody>
          <a:bodyPr/>
          <a:lstStyle/>
          <a:p>
            <a:pPr>
              <a:defRPr/>
            </a:pPr>
            <a:r>
              <a:rPr lang="en-GB" sz="3600" b="1" dirty="0"/>
              <a:t>Looking at Our School 2022: A Quality Framework for Post-Primary Schools</a:t>
            </a:r>
            <a:endParaRPr lang="en-IE" sz="3600" dirty="0"/>
          </a:p>
        </p:txBody>
      </p:sp>
      <p:sp>
        <p:nvSpPr>
          <p:cNvPr id="4" name="Text Placeholder 3">
            <a:extLst>
              <a:ext uri="{FF2B5EF4-FFF2-40B4-BE49-F238E27FC236}">
                <a16:creationId xmlns:a16="http://schemas.microsoft.com/office/drawing/2014/main" id="{AD24E60E-8CF7-45B5-842B-5CF39BC9C439}"/>
              </a:ext>
            </a:extLst>
          </p:cNvPr>
          <p:cNvSpPr>
            <a:spLocks noGrp="1"/>
          </p:cNvSpPr>
          <p:nvPr>
            <p:ph type="body" idx="1"/>
          </p:nvPr>
        </p:nvSpPr>
        <p:spPr>
          <a:xfrm>
            <a:off x="1066800" y="1860550"/>
            <a:ext cx="4754563" cy="1406525"/>
          </a:xfrm>
        </p:spPr>
        <p:txBody>
          <a:bodyPr/>
          <a:lstStyle/>
          <a:p>
            <a:pPr>
              <a:defRPr/>
            </a:pPr>
            <a:r>
              <a:rPr lang="en-IE" sz="1200" dirty="0"/>
              <a:t>Looking at Our Schools 2022 makes refence to digital technologies</a:t>
            </a:r>
          </a:p>
          <a:p>
            <a:pPr>
              <a:defRPr/>
            </a:pPr>
            <a:r>
              <a:rPr lang="en-GB" sz="1200" dirty="0"/>
              <a:t>Statements of practice – Leadership and management </a:t>
            </a:r>
            <a:endParaRPr lang="en-IE" sz="1200" dirty="0"/>
          </a:p>
          <a:p>
            <a:pPr>
              <a:defRPr/>
            </a:pPr>
            <a:r>
              <a:rPr lang="en-GB" sz="1200" dirty="0"/>
              <a:t>Domain 1: Leadership and Management  </a:t>
            </a:r>
          </a:p>
          <a:p>
            <a:pPr>
              <a:defRPr/>
            </a:pPr>
            <a:endParaRPr lang="en-IE" dirty="0"/>
          </a:p>
        </p:txBody>
      </p:sp>
      <p:graphicFrame>
        <p:nvGraphicFramePr>
          <p:cNvPr id="10" name="Content Placeholder 9">
            <a:extLst>
              <a:ext uri="{FF2B5EF4-FFF2-40B4-BE49-F238E27FC236}">
                <a16:creationId xmlns:a16="http://schemas.microsoft.com/office/drawing/2014/main" id="{5DC81B1E-05A0-4F3E-A93E-E5EDD2134788}"/>
              </a:ext>
            </a:extLst>
          </p:cNvPr>
          <p:cNvGraphicFramePr>
            <a:graphicFrameLocks noGrp="1"/>
          </p:cNvGraphicFramePr>
          <p:nvPr>
            <p:ph sz="half" idx="2"/>
          </p:nvPr>
        </p:nvGraphicFramePr>
        <p:xfrm>
          <a:off x="1069975" y="3267075"/>
          <a:ext cx="4754562" cy="2673350"/>
        </p:xfrm>
        <a:graphic>
          <a:graphicData uri="http://schemas.openxmlformats.org/drawingml/2006/table">
            <a:tbl>
              <a:tblPr firstRow="1" bandRow="1">
                <a:tableStyleId>{5C22544A-7EE6-4342-B048-85BDC9FD1C3A}</a:tableStyleId>
              </a:tblPr>
              <a:tblGrid>
                <a:gridCol w="1584854">
                  <a:extLst>
                    <a:ext uri="{9D8B030D-6E8A-4147-A177-3AD203B41FA5}">
                      <a16:colId xmlns:a16="http://schemas.microsoft.com/office/drawing/2014/main" val="3050867419"/>
                    </a:ext>
                  </a:extLst>
                </a:gridCol>
                <a:gridCol w="1584854">
                  <a:extLst>
                    <a:ext uri="{9D8B030D-6E8A-4147-A177-3AD203B41FA5}">
                      <a16:colId xmlns:a16="http://schemas.microsoft.com/office/drawing/2014/main" val="2115394301"/>
                    </a:ext>
                  </a:extLst>
                </a:gridCol>
                <a:gridCol w="1584854">
                  <a:extLst>
                    <a:ext uri="{9D8B030D-6E8A-4147-A177-3AD203B41FA5}">
                      <a16:colId xmlns:a16="http://schemas.microsoft.com/office/drawing/2014/main" val="865328203"/>
                    </a:ext>
                  </a:extLst>
                </a:gridCol>
              </a:tblGrid>
              <a:tr h="478451">
                <a:tc>
                  <a:txBody>
                    <a:bodyPr/>
                    <a:lstStyle/>
                    <a:p>
                      <a:r>
                        <a:rPr lang="en-IE" sz="1000" dirty="0"/>
                        <a:t>Standards</a:t>
                      </a:r>
                    </a:p>
                  </a:txBody>
                  <a:tcPr marT="45727" marB="45727"/>
                </a:tc>
                <a:tc>
                  <a:txBody>
                    <a:bodyPr/>
                    <a:lstStyle/>
                    <a:p>
                      <a:r>
                        <a:rPr lang="en-IE" sz="1000" dirty="0"/>
                        <a:t>Statement of Effective Practice</a:t>
                      </a:r>
                    </a:p>
                  </a:txBody>
                  <a:tcPr marT="45727" marB="45727"/>
                </a:tc>
                <a:tc>
                  <a:txBody>
                    <a:bodyPr/>
                    <a:lstStyle/>
                    <a:p>
                      <a:r>
                        <a:rPr lang="en-IE" sz="1000" dirty="0" err="1"/>
                        <a:t>Statemnets</a:t>
                      </a:r>
                      <a:r>
                        <a:rPr lang="en-IE" sz="1000" dirty="0"/>
                        <a:t> of highly effective practice</a:t>
                      </a:r>
                    </a:p>
                  </a:txBody>
                  <a:tcPr marT="45727" marB="45727"/>
                </a:tc>
                <a:extLst>
                  <a:ext uri="{0D108BD9-81ED-4DB2-BD59-A6C34878D82A}">
                    <a16:rowId xmlns:a16="http://schemas.microsoft.com/office/drawing/2014/main" val="3074200007"/>
                  </a:ext>
                </a:extLst>
              </a:tr>
              <a:tr h="21948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Promote a culture of reflection, improvement, collaboration, innovation and creativity in learning, teaching and assessment</a:t>
                      </a:r>
                      <a:endParaRPr lang="en-IE" sz="1100" dirty="0"/>
                    </a:p>
                    <a:p>
                      <a:endParaRPr lang="en-IE" sz="1800" dirty="0"/>
                    </a:p>
                  </a:txBody>
                  <a:tcPr marT="45727" marB="4572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t>The principal and other leaders in the school support teachers to use </a:t>
                      </a:r>
                      <a:r>
                        <a:rPr lang="en-GB" sz="1000" b="1" dirty="0"/>
                        <a:t>digital technologies in their learning, teaching and assessment practices</a:t>
                      </a:r>
                      <a:r>
                        <a:rPr lang="en-GB" sz="1000" dirty="0"/>
                        <a:t>, and evaluate the </a:t>
                      </a:r>
                      <a:r>
                        <a:rPr lang="en-GB" sz="1000" b="1" dirty="0"/>
                        <a:t>effectiveness of the use of these technologies.</a:t>
                      </a:r>
                    </a:p>
                    <a:p>
                      <a:endParaRPr lang="en-IE" sz="1800" dirty="0"/>
                    </a:p>
                  </a:txBody>
                  <a:tcPr marT="45727" marB="4572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t>The principal and other leaders in the school lead a process of empowering teachers </a:t>
                      </a:r>
                      <a:r>
                        <a:rPr lang="en-GB" sz="1000" b="1" dirty="0"/>
                        <a:t>to embed digital technologies in their learning, teaching and assessment practices,</a:t>
                      </a:r>
                      <a:r>
                        <a:rPr lang="en-GB" sz="1000" dirty="0"/>
                        <a:t> and regularly evaluate the effectiveness of the use of these technologies</a:t>
                      </a:r>
                      <a:endParaRPr lang="en-IE" sz="1000" dirty="0"/>
                    </a:p>
                    <a:p>
                      <a:endParaRPr lang="en-IE" sz="1800" dirty="0"/>
                    </a:p>
                  </a:txBody>
                  <a:tcPr marT="45727" marB="45727"/>
                </a:tc>
                <a:extLst>
                  <a:ext uri="{0D108BD9-81ED-4DB2-BD59-A6C34878D82A}">
                    <a16:rowId xmlns:a16="http://schemas.microsoft.com/office/drawing/2014/main" val="49124507"/>
                  </a:ext>
                </a:extLst>
              </a:tr>
            </a:tbl>
          </a:graphicData>
        </a:graphic>
      </p:graphicFrame>
      <p:pic>
        <p:nvPicPr>
          <p:cNvPr id="83986" name="Content Placeholder 6">
            <a:extLst>
              <a:ext uri="{FF2B5EF4-FFF2-40B4-BE49-F238E27FC236}">
                <a16:creationId xmlns:a16="http://schemas.microsoft.com/office/drawing/2014/main" id="{80EA98CA-12F4-011B-8AAD-457DA8EB1E2E}"/>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6956425" y="3103563"/>
            <a:ext cx="2992438" cy="2571750"/>
          </a:xfr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1416FCA-C34A-4182-90C6-74A9586853EA}"/>
              </a:ext>
            </a:extLst>
          </p:cNvPr>
          <p:cNvSpPr>
            <a:spLocks noGrp="1"/>
          </p:cNvSpPr>
          <p:nvPr>
            <p:ph type="title"/>
          </p:nvPr>
        </p:nvSpPr>
        <p:spPr/>
        <p:txBody>
          <a:bodyPr/>
          <a:lstStyle/>
          <a:p>
            <a:pPr>
              <a:defRPr/>
            </a:pPr>
            <a:r>
              <a:rPr lang="en-IE" dirty="0"/>
              <a:t>Digital strategy for schools 2027</a:t>
            </a:r>
          </a:p>
        </p:txBody>
      </p:sp>
      <p:sp>
        <p:nvSpPr>
          <p:cNvPr id="84995" name="Content Placeholder 8">
            <a:extLst>
              <a:ext uri="{FF2B5EF4-FFF2-40B4-BE49-F238E27FC236}">
                <a16:creationId xmlns:a16="http://schemas.microsoft.com/office/drawing/2014/main" id="{BA5208E9-A6C1-B6DD-B328-AC795DD80A69}"/>
              </a:ext>
            </a:extLst>
          </p:cNvPr>
          <p:cNvSpPr>
            <a:spLocks noGrp="1" noChangeArrowheads="1"/>
          </p:cNvSpPr>
          <p:nvPr>
            <p:ph sz="half" idx="1"/>
          </p:nvPr>
        </p:nvSpPr>
        <p:spPr>
          <a:xfrm>
            <a:off x="1069975" y="2193925"/>
            <a:ext cx="4754563" cy="3978275"/>
          </a:xfrm>
        </p:spPr>
        <p:txBody>
          <a:bodyPr/>
          <a:lstStyle/>
          <a:p>
            <a:r>
              <a:rPr lang="en-GB" altLang="en-US" sz="1800"/>
              <a:t>The Department of Education has published a new Digital Strategy for Schools. The purpose of this new Strategy is to ensure that young people in our schools, can benefit as much as possible from digital technologies. </a:t>
            </a:r>
          </a:p>
          <a:p>
            <a:r>
              <a:rPr lang="en-GB" altLang="en-US" sz="1800"/>
              <a:t>The new Strategy aims to support all pupils and students to develop digital skills and benefit from the potential of digital technology, while also staying safe and well when online. The  introduction of student devices should help students develop  digital skills.</a:t>
            </a:r>
            <a:endParaRPr lang="en-IE" altLang="en-US" sz="1800"/>
          </a:p>
          <a:p>
            <a:endParaRPr lang="en-IE" altLang="en-US"/>
          </a:p>
        </p:txBody>
      </p:sp>
      <p:pic>
        <p:nvPicPr>
          <p:cNvPr id="84996" name="Content Placeholder 6">
            <a:extLst>
              <a:ext uri="{FF2B5EF4-FFF2-40B4-BE49-F238E27FC236}">
                <a16:creationId xmlns:a16="http://schemas.microsoft.com/office/drawing/2014/main" id="{A0F455C8-9D71-0928-2321-F06A07183CD9}"/>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791325" y="2282825"/>
            <a:ext cx="2846388" cy="3176588"/>
          </a:xfr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78731-B476-4D03-AEB5-1AA33E79F737}"/>
              </a:ext>
            </a:extLst>
          </p:cNvPr>
          <p:cNvSpPr>
            <a:spLocks noGrp="1"/>
          </p:cNvSpPr>
          <p:nvPr>
            <p:ph type="title"/>
          </p:nvPr>
        </p:nvSpPr>
        <p:spPr/>
        <p:txBody>
          <a:bodyPr/>
          <a:lstStyle/>
          <a:p>
            <a:pPr>
              <a:defRPr/>
            </a:pPr>
            <a:r>
              <a:rPr lang="en-IE" dirty="0"/>
              <a:t>Questions</a:t>
            </a:r>
          </a:p>
        </p:txBody>
      </p:sp>
      <p:sp>
        <p:nvSpPr>
          <p:cNvPr id="88067" name="Content Placeholder 2">
            <a:extLst>
              <a:ext uri="{FF2B5EF4-FFF2-40B4-BE49-F238E27FC236}">
                <a16:creationId xmlns:a16="http://schemas.microsoft.com/office/drawing/2014/main" id="{6EE4BDF6-E4DA-5969-8D4E-A225D589129B}"/>
              </a:ext>
            </a:extLst>
          </p:cNvPr>
          <p:cNvSpPr>
            <a:spLocks noGrp="1" noChangeArrowheads="1"/>
          </p:cNvSpPr>
          <p:nvPr>
            <p:ph idx="1"/>
          </p:nvPr>
        </p:nvSpPr>
        <p:spPr/>
        <p:txBody>
          <a:bodyPr/>
          <a:lstStyle/>
          <a:p>
            <a:r>
              <a:rPr lang="en-IE" altLang="en-US"/>
              <a:t>Any queries or clarification needed</a:t>
            </a:r>
          </a:p>
        </p:txBody>
      </p:sp>
      <p:pic>
        <p:nvPicPr>
          <p:cNvPr id="88068" name="Picture 5">
            <a:extLst>
              <a:ext uri="{FF2B5EF4-FFF2-40B4-BE49-F238E27FC236}">
                <a16:creationId xmlns:a16="http://schemas.microsoft.com/office/drawing/2014/main" id="{27A6FB84-A176-2474-13E0-95913AF530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0163" y="3346450"/>
            <a:ext cx="4511675" cy="237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517C0-1017-4D99-B7FE-BB5A72FF4D63}"/>
              </a:ext>
            </a:extLst>
          </p:cNvPr>
          <p:cNvSpPr>
            <a:spLocks noGrp="1"/>
          </p:cNvSpPr>
          <p:nvPr>
            <p:ph type="title"/>
          </p:nvPr>
        </p:nvSpPr>
        <p:spPr>
          <a:xfrm>
            <a:off x="1066800" y="114300"/>
            <a:ext cx="10058400" cy="3241675"/>
          </a:xfrm>
        </p:spPr>
        <p:txBody>
          <a:bodyPr/>
          <a:lstStyle/>
          <a:p>
            <a:pPr>
              <a:defRPr/>
            </a:pPr>
            <a:r>
              <a:rPr lang="en-IE" dirty="0"/>
              <a:t>Contact details</a:t>
            </a:r>
          </a:p>
        </p:txBody>
      </p:sp>
      <p:sp>
        <p:nvSpPr>
          <p:cNvPr id="89091" name="Content Placeholder 2">
            <a:extLst>
              <a:ext uri="{FF2B5EF4-FFF2-40B4-BE49-F238E27FC236}">
                <a16:creationId xmlns:a16="http://schemas.microsoft.com/office/drawing/2014/main" id="{FBFEA4D4-1A4D-8E5C-BBAE-EDA145078B54}"/>
              </a:ext>
            </a:extLst>
          </p:cNvPr>
          <p:cNvSpPr>
            <a:spLocks noGrp="1" noChangeArrowheads="1"/>
          </p:cNvSpPr>
          <p:nvPr>
            <p:ph idx="1"/>
          </p:nvPr>
        </p:nvSpPr>
        <p:spPr>
          <a:xfrm>
            <a:off x="1069975" y="3420036"/>
            <a:ext cx="10058400" cy="3429933"/>
          </a:xfrm>
        </p:spPr>
        <p:txBody>
          <a:bodyPr/>
          <a:lstStyle/>
          <a:p>
            <a:pPr marL="0" indent="0" algn="ctr">
              <a:buFont typeface="Wingdings" panose="05000000000000000000" pitchFamily="2" charset="2"/>
              <a:buNone/>
            </a:pPr>
            <a:r>
              <a:rPr lang="en-GB" altLang="en-US" dirty="0">
                <a:solidFill>
                  <a:srgbClr val="00B0F0"/>
                </a:solidFill>
                <a:hlinkClick r:id="rId2"/>
              </a:rPr>
              <a:t>principal@wexfordcbs.ie</a:t>
            </a:r>
            <a:endParaRPr lang="en-GB" altLang="en-US" dirty="0">
              <a:solidFill>
                <a:srgbClr val="00B0F0"/>
              </a:solidFill>
            </a:endParaRPr>
          </a:p>
          <a:p>
            <a:pPr marL="0" indent="0" algn="ctr">
              <a:buFont typeface="Wingdings" panose="05000000000000000000" pitchFamily="2" charset="2"/>
              <a:buNone/>
            </a:pPr>
            <a:r>
              <a:rPr lang="en-GB" altLang="en-US" dirty="0">
                <a:solidFill>
                  <a:srgbClr val="00B0F0"/>
                </a:solidFill>
                <a:hlinkClick r:id="rId3"/>
              </a:rPr>
              <a:t>jhegarty@wexfordcbs.ie</a:t>
            </a:r>
            <a:endParaRPr lang="en-GB" altLang="en-US" dirty="0">
              <a:solidFill>
                <a:srgbClr val="00B0F0"/>
              </a:solidFill>
            </a:endParaRPr>
          </a:p>
          <a:p>
            <a:pPr marL="0" indent="0" algn="ctr">
              <a:buFont typeface="Wingdings" panose="05000000000000000000" pitchFamily="2" charset="2"/>
              <a:buNone/>
            </a:pPr>
            <a:r>
              <a:rPr lang="en-GB" altLang="en-US" dirty="0">
                <a:solidFill>
                  <a:srgbClr val="00B0F0"/>
                </a:solidFill>
              </a:rPr>
              <a:t>lgoff@wexfordcbs.ie</a:t>
            </a:r>
          </a:p>
          <a:p>
            <a:pPr marL="0" indent="0" algn="ctr">
              <a:buFont typeface="Wingdings" panose="05000000000000000000" pitchFamily="2" charset="2"/>
              <a:buNone/>
            </a:pPr>
            <a:r>
              <a:rPr lang="en-GB" altLang="en-US" dirty="0">
                <a:solidFill>
                  <a:srgbClr val="00B0F0"/>
                </a:solidFill>
                <a:hlinkClick r:id="rId4">
                  <a:extLst>
                    <a:ext uri="{A12FA001-AC4F-418D-AE19-62706E023703}">
                      <ahyp:hlinkClr xmlns:ahyp="http://schemas.microsoft.com/office/drawing/2018/hyperlinkcolor" val="tx"/>
                    </a:ext>
                  </a:extLst>
                </a:hlinkClick>
              </a:rPr>
              <a:t>hturner@wexfordcbs.ie</a:t>
            </a:r>
            <a:endParaRPr lang="en-GB" altLang="en-US" dirty="0">
              <a:solidFill>
                <a:srgbClr val="00B0F0"/>
              </a:solidFill>
            </a:endParaRPr>
          </a:p>
          <a:p>
            <a:pPr marL="0" indent="0" algn="ctr">
              <a:buFont typeface="Wingdings" panose="05000000000000000000" pitchFamily="2" charset="2"/>
              <a:buNone/>
            </a:pPr>
            <a:r>
              <a:rPr lang="en-GB" altLang="en-US" dirty="0">
                <a:solidFill>
                  <a:srgbClr val="00B0F0"/>
                </a:solidFill>
                <a:hlinkClick r:id="rId5"/>
              </a:rPr>
              <a:t>jnolan@wexfordcbs.ie</a:t>
            </a:r>
            <a:endParaRPr lang="en-GB" altLang="en-US" dirty="0">
              <a:solidFill>
                <a:srgbClr val="00B0F0"/>
              </a:solidFill>
            </a:endParaRPr>
          </a:p>
          <a:p>
            <a:pPr marL="0" indent="0" algn="ctr">
              <a:buFont typeface="Wingdings" panose="05000000000000000000" pitchFamily="2" charset="2"/>
              <a:buNone/>
            </a:pPr>
            <a:r>
              <a:rPr lang="en-GB" altLang="en-US">
                <a:solidFill>
                  <a:srgbClr val="00B0F0"/>
                </a:solidFill>
                <a:hlinkClick r:id="rId6"/>
              </a:rPr>
              <a:t>adarcy@</a:t>
            </a:r>
            <a:r>
              <a:rPr lang="en-GB" altLang="en-US" dirty="0">
                <a:solidFill>
                  <a:srgbClr val="00B0F0"/>
                </a:solidFill>
                <a:hlinkClick r:id="rId6"/>
              </a:rPr>
              <a:t>wexford.ie</a:t>
            </a:r>
            <a:endParaRPr lang="en-GB" altLang="en-US" dirty="0">
              <a:solidFill>
                <a:srgbClr val="00B0F0"/>
              </a:solidFill>
            </a:endParaRPr>
          </a:p>
          <a:p>
            <a:pPr marL="0" indent="0" algn="ctr">
              <a:buFont typeface="Wingdings" panose="05000000000000000000" pitchFamily="2" charset="2"/>
              <a:buNone/>
            </a:pPr>
            <a:r>
              <a:rPr lang="en-GB" altLang="en-US" u="sng" dirty="0">
                <a:solidFill>
                  <a:srgbClr val="00B0F0"/>
                </a:solidFill>
                <a:hlinkClick r:id="rId7"/>
              </a:rPr>
              <a:t>mconnell@wexford.ie</a:t>
            </a:r>
            <a:endParaRPr lang="en-GB" altLang="en-US" u="sng" dirty="0">
              <a:solidFill>
                <a:srgbClr val="00B0F0"/>
              </a:solidFill>
            </a:endParaRPr>
          </a:p>
          <a:p>
            <a:pPr marL="0" indent="0" algn="ctr">
              <a:buFont typeface="Wingdings" panose="05000000000000000000" pitchFamily="2" charset="2"/>
              <a:buNone/>
            </a:pPr>
            <a:r>
              <a:rPr lang="en-GB" altLang="en-US" u="sng" dirty="0">
                <a:solidFill>
                  <a:srgbClr val="00B0F0"/>
                </a:solidFill>
              </a:rPr>
              <a:t>fdavey@wexfordcbs.ie</a:t>
            </a:r>
          </a:p>
          <a:p>
            <a:pPr marL="0" indent="0" algn="ctr">
              <a:buFont typeface="Wingdings" panose="05000000000000000000" pitchFamily="2" charset="2"/>
              <a:buNone/>
            </a:pPr>
            <a:endParaRPr lang="en-IE" altLang="en-US"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6E93E-4246-2FB1-0BAE-D846AC3482DC}"/>
              </a:ext>
            </a:extLst>
          </p:cNvPr>
          <p:cNvSpPr>
            <a:spLocks noGrp="1"/>
          </p:cNvSpPr>
          <p:nvPr>
            <p:ph type="title"/>
          </p:nvPr>
        </p:nvSpPr>
        <p:spPr/>
        <p:txBody>
          <a:bodyPr/>
          <a:lstStyle/>
          <a:p>
            <a:r>
              <a:rPr lang="en-US" dirty="0"/>
              <a:t>Finally</a:t>
            </a:r>
          </a:p>
        </p:txBody>
      </p:sp>
      <p:sp>
        <p:nvSpPr>
          <p:cNvPr id="3" name="Content Placeholder 2">
            <a:extLst>
              <a:ext uri="{FF2B5EF4-FFF2-40B4-BE49-F238E27FC236}">
                <a16:creationId xmlns:a16="http://schemas.microsoft.com/office/drawing/2014/main" id="{6B783C0A-8DF1-7403-BDE1-95C408E01FEF}"/>
              </a:ext>
            </a:extLst>
          </p:cNvPr>
          <p:cNvSpPr>
            <a:spLocks noGrp="1"/>
          </p:cNvSpPr>
          <p:nvPr>
            <p:ph idx="1"/>
          </p:nvPr>
        </p:nvSpPr>
        <p:spPr/>
        <p:txBody>
          <a:bodyPr/>
          <a:lstStyle/>
          <a:p>
            <a:pPr marL="182245" indent="-182245"/>
            <a:r>
              <a:rPr lang="en-US" dirty="0"/>
              <a:t>Reminder re various forms to be returned</a:t>
            </a:r>
          </a:p>
          <a:p>
            <a:pPr marL="182245" indent="-182245"/>
            <a:r>
              <a:rPr lang="en-US" dirty="0"/>
              <a:t>Text message on how to download the VS Ware app will be sent tomorrow</a:t>
            </a:r>
          </a:p>
          <a:p>
            <a:pPr marL="182245" indent="-182245"/>
            <a:r>
              <a:rPr lang="en-US" dirty="0"/>
              <a:t>Second text message with username  - create your own password</a:t>
            </a:r>
          </a:p>
          <a:p>
            <a:pPr marL="182245" indent="-182245"/>
            <a:r>
              <a:rPr lang="en-US" dirty="0"/>
              <a:t>Subject Choice on VS Ware</a:t>
            </a:r>
          </a:p>
          <a:p>
            <a:pPr marL="182245" indent="-182245"/>
            <a:r>
              <a:rPr lang="en-US" dirty="0"/>
              <a:t>Wriggle Pack will be forwarded in the coming days </a:t>
            </a:r>
          </a:p>
          <a:p>
            <a:pPr marL="182245" indent="-182245"/>
            <a:endParaRPr lang="en-US" dirty="0"/>
          </a:p>
          <a:p>
            <a:pPr marL="182245" indent="-182245"/>
            <a:r>
              <a:rPr lang="en-US" dirty="0"/>
              <a:t>THANK YOU</a:t>
            </a:r>
          </a:p>
        </p:txBody>
      </p:sp>
    </p:spTree>
    <p:extLst>
      <p:ext uri="{BB962C8B-B14F-4D97-AF65-F5344CB8AC3E}">
        <p14:creationId xmlns:p14="http://schemas.microsoft.com/office/powerpoint/2010/main" val="2951371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0F0DB-6159-45D0-A025-2F607A895D02}"/>
              </a:ext>
            </a:extLst>
          </p:cNvPr>
          <p:cNvSpPr>
            <a:spLocks noGrp="1"/>
          </p:cNvSpPr>
          <p:nvPr>
            <p:ph type="title"/>
          </p:nvPr>
        </p:nvSpPr>
        <p:spPr/>
        <p:txBody>
          <a:bodyPr/>
          <a:lstStyle/>
          <a:p>
            <a:r>
              <a:rPr lang="en-GB" dirty="0"/>
              <a:t>School day (THURSDAY-FRIDAY)</a:t>
            </a:r>
            <a:endParaRPr lang="en-IE" dirty="0"/>
          </a:p>
        </p:txBody>
      </p:sp>
      <p:sp>
        <p:nvSpPr>
          <p:cNvPr id="3" name="Content Placeholder 2">
            <a:extLst>
              <a:ext uri="{FF2B5EF4-FFF2-40B4-BE49-F238E27FC236}">
                <a16:creationId xmlns:a16="http://schemas.microsoft.com/office/drawing/2014/main" id="{FD56E900-6390-429A-8A49-C23EE0663A49}"/>
              </a:ext>
            </a:extLst>
          </p:cNvPr>
          <p:cNvSpPr>
            <a:spLocks noGrp="1"/>
          </p:cNvSpPr>
          <p:nvPr>
            <p:ph idx="1"/>
          </p:nvPr>
        </p:nvSpPr>
        <p:spPr/>
        <p:txBody>
          <a:bodyPr/>
          <a:lstStyle/>
          <a:p>
            <a:pPr marL="182245" indent="-182245"/>
            <a:endParaRPr lang="en-IE" altLang="en-US" dirty="0"/>
          </a:p>
          <a:p>
            <a:pPr marL="182245" indent="-182245"/>
            <a:r>
              <a:rPr lang="en-IE" altLang="en-US" dirty="0"/>
              <a:t>8:50am-Classes begin -2 x 1hr classes in morning before break</a:t>
            </a:r>
          </a:p>
          <a:p>
            <a:pPr marL="182245" indent="-182245"/>
            <a:r>
              <a:rPr lang="en-IE" altLang="en-US" dirty="0"/>
              <a:t>10.50am-11.05am-Morning Break</a:t>
            </a:r>
          </a:p>
          <a:p>
            <a:pPr marL="182245" indent="-182245"/>
            <a:r>
              <a:rPr lang="en-IE" altLang="en-US" dirty="0"/>
              <a:t>11.05am-1.05pm-2 x 1hr- Mid-morning classes </a:t>
            </a:r>
          </a:p>
          <a:p>
            <a:r>
              <a:rPr lang="en-IE" altLang="en-US" dirty="0"/>
              <a:t>1.05pm-1.45pm-Lunch Break</a:t>
            </a:r>
          </a:p>
          <a:p>
            <a:pPr marL="182245" indent="-182245"/>
            <a:r>
              <a:rPr lang="en-IE" altLang="en-US" dirty="0"/>
              <a:t>1.45pm-2:45pm- 1hr Afternoon Class </a:t>
            </a:r>
          </a:p>
          <a:p>
            <a:pPr marL="182245" indent="-182245"/>
            <a:r>
              <a:rPr lang="en-IE" altLang="en-US" dirty="0"/>
              <a:t>2</a:t>
            </a:r>
            <a:r>
              <a:rPr lang="en-IE" altLang="en-US"/>
              <a:t>.45pm- </a:t>
            </a:r>
            <a:r>
              <a:rPr lang="en-IE" altLang="en-US" dirty="0"/>
              <a:t>Home</a:t>
            </a:r>
          </a:p>
          <a:p>
            <a:endParaRPr lang="en-IE" dirty="0"/>
          </a:p>
        </p:txBody>
      </p:sp>
    </p:spTree>
    <p:extLst>
      <p:ext uri="{BB962C8B-B14F-4D97-AF65-F5344CB8AC3E}">
        <p14:creationId xmlns:p14="http://schemas.microsoft.com/office/powerpoint/2010/main" val="2028844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751C1-2D9A-4634-939A-AFEC1DFD0928}"/>
              </a:ext>
            </a:extLst>
          </p:cNvPr>
          <p:cNvSpPr>
            <a:spLocks noGrp="1"/>
          </p:cNvSpPr>
          <p:nvPr>
            <p:ph type="title"/>
          </p:nvPr>
        </p:nvSpPr>
        <p:spPr/>
        <p:txBody>
          <a:bodyPr/>
          <a:lstStyle/>
          <a:p>
            <a:pPr>
              <a:defRPr/>
            </a:pPr>
            <a:r>
              <a:rPr lang="en-IE" dirty="0"/>
              <a:t>School Day continued</a:t>
            </a:r>
            <a:endParaRPr lang="en-US" dirty="0"/>
          </a:p>
        </p:txBody>
      </p:sp>
      <p:sp>
        <p:nvSpPr>
          <p:cNvPr id="3" name="Content Placeholder 2">
            <a:extLst>
              <a:ext uri="{FF2B5EF4-FFF2-40B4-BE49-F238E27FC236}">
                <a16:creationId xmlns:a16="http://schemas.microsoft.com/office/drawing/2014/main" id="{C611C6AD-74C8-4891-A67F-7C70CEA82A6A}"/>
              </a:ext>
            </a:extLst>
          </p:cNvPr>
          <p:cNvSpPr>
            <a:spLocks noGrp="1"/>
          </p:cNvSpPr>
          <p:nvPr>
            <p:ph idx="1"/>
          </p:nvPr>
        </p:nvSpPr>
        <p:spPr/>
        <p:txBody>
          <a:bodyPr/>
          <a:lstStyle/>
          <a:p>
            <a:pPr marL="182245" indent="-182245">
              <a:defRPr/>
            </a:pPr>
            <a:r>
              <a:rPr lang="en-IE" dirty="0"/>
              <a:t>First Year students are not allowed to leave the school premises at any time during the school day unless accompanied by a teacher or parent/guardian (Rule applies to all Junior Cycle students)</a:t>
            </a:r>
            <a:endParaRPr lang="en-US"/>
          </a:p>
          <a:p>
            <a:pPr marL="0" indent="0">
              <a:buFont typeface="Wingdings" panose="05000000000000000000" pitchFamily="2" charset="2"/>
              <a:buNone/>
              <a:defRPr/>
            </a:pPr>
            <a:endParaRPr lang="en-IE" dirty="0"/>
          </a:p>
          <a:p>
            <a:pPr marL="182245" indent="-182245">
              <a:defRPr/>
            </a:pPr>
            <a:r>
              <a:rPr lang="en-IE" dirty="0"/>
              <a:t>Those wishing for son to go home for lunch must collect the student on a daily basis-No exceptions</a:t>
            </a:r>
          </a:p>
          <a:p>
            <a:pPr marL="182245" indent="-182245">
              <a:defRPr/>
            </a:pPr>
            <a:r>
              <a:rPr lang="en-IE" dirty="0"/>
              <a:t>REASON FOR ABSENCE/NOTIFICATION OF APPOINTMENT ON VSWARE</a:t>
            </a:r>
          </a:p>
          <a:p>
            <a:pPr marL="182245" indent="-182245">
              <a:defRPr/>
            </a:pPr>
            <a:r>
              <a:rPr lang="en-IE" dirty="0"/>
              <a:t>MOBILE PHONES ARE NOT ALLOWED FROM 8.50AM-3.45PM</a:t>
            </a:r>
          </a:p>
          <a:p>
            <a:pPr marL="182245" indent="-182245">
              <a:defRPr/>
            </a:pPr>
            <a:endParaRPr lang="en-US" dirty="0"/>
          </a:p>
        </p:txBody>
      </p:sp>
    </p:spTree>
  </p:cSld>
  <p:clrMapOvr>
    <a:masterClrMapping/>
  </p:clrMapOvr>
  <p:transition spd="slow"/>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67C5D816D9C6245AADDBF29B5F5D58F" ma:contentTypeVersion="14" ma:contentTypeDescription="Create a new document." ma:contentTypeScope="" ma:versionID="23c1b0cf06002b191d18a27dc24069e2">
  <xsd:schema xmlns:xsd="http://www.w3.org/2001/XMLSchema" xmlns:xs="http://www.w3.org/2001/XMLSchema" xmlns:p="http://schemas.microsoft.com/office/2006/metadata/properties" xmlns:ns3="4a2bbe36-1fbb-44d1-96ed-601db64e5539" xmlns:ns4="4264716b-4a69-46e5-b8e2-0b2f18d0627d" targetNamespace="http://schemas.microsoft.com/office/2006/metadata/properties" ma:root="true" ma:fieldsID="6faa3c0f265492b70c7d6eb035661794" ns3:_="" ns4:_="">
    <xsd:import namespace="4a2bbe36-1fbb-44d1-96ed-601db64e5539"/>
    <xsd:import namespace="4264716b-4a69-46e5-b8e2-0b2f18d0627d"/>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LengthInSeconds"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2bbe36-1fbb-44d1-96ed-601db64e55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LengthInSeconds" ma:index="15" nillable="true" ma:displayName="Length (seconds)" ma:internalName="MediaLengthInSeconds" ma:readOnly="true">
      <xsd:simpleType>
        <xsd:restriction base="dms:Unknow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264716b-4a69-46e5-b8e2-0b2f18d0627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8BBF727-55B2-4E90-BFA1-E3C8E2CB5704}">
  <ds:schemaRefs>
    <ds:schemaRef ds:uri="http://schemas.microsoft.com/sharepoint/v3/contenttype/forms"/>
  </ds:schemaRefs>
</ds:datastoreItem>
</file>

<file path=customXml/itemProps2.xml><?xml version="1.0" encoding="utf-8"?>
<ds:datastoreItem xmlns:ds="http://schemas.openxmlformats.org/officeDocument/2006/customXml" ds:itemID="{485C158A-3282-4FB5-B0B8-700212D998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2bbe36-1fbb-44d1-96ed-601db64e5539"/>
    <ds:schemaRef ds:uri="4264716b-4a69-46e5-b8e2-0b2f18d062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Wood Type</Template>
  <TotalTime>4399</TotalTime>
  <Words>3958</Words>
  <Application>Microsoft Office PowerPoint</Application>
  <PresentationFormat>Widescreen</PresentationFormat>
  <Paragraphs>541</Paragraphs>
  <Slides>75</Slides>
  <Notes>1</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75</vt:i4>
      </vt:variant>
    </vt:vector>
  </HeadingPairs>
  <TitlesOfParts>
    <vt:vector size="86" baseType="lpstr">
      <vt:lpstr>Calibri</vt:lpstr>
      <vt:lpstr>Century Gothic</vt:lpstr>
      <vt:lpstr>Comic Sans MS</vt:lpstr>
      <vt:lpstr>Corbel</vt:lpstr>
      <vt:lpstr>Garamond</vt:lpstr>
      <vt:lpstr>Rockwell</vt:lpstr>
      <vt:lpstr>Rockwell Condensed</vt:lpstr>
      <vt:lpstr>Times New Roman</vt:lpstr>
      <vt:lpstr>Wingdings</vt:lpstr>
      <vt:lpstr>Wood Type</vt:lpstr>
      <vt:lpstr>Chart</vt:lpstr>
      <vt:lpstr>INCOMING 1ST YEARS 2023</vt:lpstr>
      <vt:lpstr>Fáilte</vt:lpstr>
      <vt:lpstr>Information Required</vt:lpstr>
      <vt:lpstr>KEY POLICIES</vt:lpstr>
      <vt:lpstr>First Year 2022/2023 </vt:lpstr>
      <vt:lpstr>Junior Cycle </vt:lpstr>
      <vt:lpstr>School Day (Monday-wednesday)</vt:lpstr>
      <vt:lpstr>School day (THURSDAY-FRIDAY)</vt:lpstr>
      <vt:lpstr>School Day continued</vt:lpstr>
      <vt:lpstr>FEES 2023/2024</vt:lpstr>
      <vt:lpstr>Uniform</vt:lpstr>
      <vt:lpstr>School Transport</vt:lpstr>
      <vt:lpstr>Book Lending Scheme</vt:lpstr>
      <vt:lpstr>COMMUNICATION</vt:lpstr>
      <vt:lpstr>Assessment information</vt:lpstr>
      <vt:lpstr>Further Communication</vt:lpstr>
      <vt:lpstr>Learning Support</vt:lpstr>
      <vt:lpstr>Reminder</vt:lpstr>
      <vt:lpstr>The role of the Year Head</vt:lpstr>
      <vt:lpstr>  Pastoral – wellbeing &amp; Holistic development </vt:lpstr>
      <vt:lpstr> Restorative – Fostering inclusion &amp; positive relationships</vt:lpstr>
      <vt:lpstr> communication - Belonging to &amp; Involvement in school</vt:lpstr>
      <vt:lpstr>CAREER GUIDANCE &amp; COUNSELLING</vt:lpstr>
      <vt:lpstr>ROLE OF THE GUIDANCE COUNSELLOR:</vt:lpstr>
      <vt:lpstr>CONFIDENTIALITY:</vt:lpstr>
      <vt:lpstr>BOOKLETS:</vt:lpstr>
      <vt:lpstr>TRANSITION (PRIMARY – SECONDARY):</vt:lpstr>
      <vt:lpstr>TRANSITION (PRIMARY – SECONDARY):</vt:lpstr>
      <vt:lpstr>TRANSITION (PRIMARY – SECONDARY):</vt:lpstr>
      <vt:lpstr>TRANSITION (PRIMARY – SECONDARY):</vt:lpstr>
      <vt:lpstr>HOW TO MANAGE TRANSITION:</vt:lpstr>
      <vt:lpstr>DECISION TIME:</vt:lpstr>
      <vt:lpstr>SUBJECT CHOICE:</vt:lpstr>
      <vt:lpstr>SCIENCE SUBJECTS &amp; FOREIGN LANGUAGES:</vt:lpstr>
      <vt:lpstr>3rd LEVEL MODERN LANGUAGE REQUIREMENT:</vt:lpstr>
      <vt:lpstr>COURSES YOU MAY NEED 1 OR 2 SCIENCE SUBJECTS FOR:</vt:lpstr>
      <vt:lpstr>To summarise:</vt:lpstr>
      <vt:lpstr>JUNIOR CYCLE INFORMATION:</vt:lpstr>
      <vt:lpstr>CONTACT DETAILS:</vt:lpstr>
      <vt:lpstr>CHECK &amp; CONNECT</vt:lpstr>
      <vt:lpstr>CHECK &amp; CONNECT INTERVENTION</vt:lpstr>
      <vt:lpstr>COLAISTE EAMONN RIS CHECK &amp; CONNECT 2023/2024</vt:lpstr>
      <vt:lpstr>MENTORS 2023/2024</vt:lpstr>
      <vt:lpstr>ROLE OF THE MENTOR</vt:lpstr>
      <vt:lpstr>Restorative Practices, Positive Affirmation,  Extra curricular activities </vt:lpstr>
      <vt:lpstr>Restorative Practice</vt:lpstr>
      <vt:lpstr>Our Target</vt:lpstr>
      <vt:lpstr>Traditional Methods v restorative methods</vt:lpstr>
      <vt:lpstr>A change of perspective</vt:lpstr>
      <vt:lpstr>A whole school approach</vt:lpstr>
      <vt:lpstr>Restorative Questions</vt:lpstr>
      <vt:lpstr> Target outcomes of Restorative Practices  </vt:lpstr>
      <vt:lpstr>Positive Affirmation</vt:lpstr>
      <vt:lpstr>Positive Affirmation in Wexford CBS</vt:lpstr>
      <vt:lpstr>Extra Curricular activities  in Wexford CBS</vt:lpstr>
      <vt:lpstr>Extra Curricular activities  in Wexford CBS</vt:lpstr>
      <vt:lpstr>New CBS Astroturf Pitch</vt:lpstr>
      <vt:lpstr>Digital Communications</vt:lpstr>
      <vt:lpstr>PowerPoint Presentation</vt:lpstr>
      <vt:lpstr>PowerPoint Presentation</vt:lpstr>
      <vt:lpstr>PowerPoint Presentation</vt:lpstr>
      <vt:lpstr>PowerPoint Presentation</vt:lpstr>
      <vt:lpstr>PowerPoint Presentation</vt:lpstr>
      <vt:lpstr>MAKING AN INFORMED CHOICE:</vt:lpstr>
      <vt:lpstr>Student Devices for September 2023</vt:lpstr>
      <vt:lpstr>Why is Coláiste Éamonn rís introducing devices for first Years?</vt:lpstr>
      <vt:lpstr>Do students currently use their own device (mobile phone) in your classroom for digital learning? – February 2022</vt:lpstr>
      <vt:lpstr>Student Devices in the Classroom,  Staff Survey February 2022</vt:lpstr>
      <vt:lpstr>STUDENT DEVICES-PARENTAL SURVEY</vt:lpstr>
      <vt:lpstr>NCCA Key Skills of Junior Cycle and digital technology with students</vt:lpstr>
      <vt:lpstr>Looking at Our School 2022: A Quality Framework for Post-Primary Schools</vt:lpstr>
      <vt:lpstr>Digital strategy for schools 2027</vt:lpstr>
      <vt:lpstr>Questions</vt:lpstr>
      <vt:lpstr>Contact details</vt:lpstr>
      <vt:lpstr>Finally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INCOMING 1ST YEARS 2020</dc:title>
  <dc:creator>John Nolan</dc:creator>
  <cp:lastModifiedBy>Fearghal Davey</cp:lastModifiedBy>
  <cp:revision>304</cp:revision>
  <cp:lastPrinted>2023-03-13T09:30:16Z</cp:lastPrinted>
  <dcterms:created xsi:type="dcterms:W3CDTF">2020-02-04T14:06:41Z</dcterms:created>
  <dcterms:modified xsi:type="dcterms:W3CDTF">2023-03-13T16:40:27Z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0x010100D67C5D816D9C6245AADDBF29B5F5D58F</vt:lpwstr>
  </property>
</Properties>
</file>